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8"/>
  </p:notesMasterIdLst>
  <p:handoutMasterIdLst>
    <p:handoutMasterId r:id="rId9"/>
  </p:handoutMasterIdLst>
  <p:sldIdLst>
    <p:sldId id="1632" r:id="rId2"/>
    <p:sldId id="261" r:id="rId3"/>
    <p:sldId id="257" r:id="rId4"/>
    <p:sldId id="258" r:id="rId5"/>
    <p:sldId id="1939" r:id="rId6"/>
    <p:sldId id="1940" r:id="rId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Arial"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Arial"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Arial"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Arial"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Arial"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Arial"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Arial"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Arial" charset="0"/>
        <a:ea typeface="メイリオ" pitchFamily="50" charset="-128"/>
        <a:cs typeface="メイリオ" pitchFamily="50" charset="-128"/>
      </a:defRPr>
    </a:lvl9pPr>
  </p:defaultTextStyle>
  <p:extLst>
    <p:ext uri="{EFAFB233-063F-42B5-8137-9DF3F51BA10A}">
      <p15:sldGuideLst xmlns:p15="http://schemas.microsoft.com/office/powerpoint/2012/main">
        <p15:guide id="1" orient="horz" pos="618">
          <p15:clr>
            <a:srgbClr val="A4A3A4"/>
          </p15:clr>
        </p15:guide>
        <p15:guide id="2" orient="horz" pos="3929">
          <p15:clr>
            <a:srgbClr val="A4A3A4"/>
          </p15:clr>
        </p15:guide>
        <p15:guide id="3" orient="horz" pos="4156">
          <p15:clr>
            <a:srgbClr val="A4A3A4"/>
          </p15:clr>
        </p15:guide>
        <p15:guide id="4" pos="158">
          <p15:clr>
            <a:srgbClr val="A4A3A4"/>
          </p15:clr>
        </p15:guide>
        <p15:guide id="5" pos="5602">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00" userDrawn="1">
          <p15:clr>
            <a:srgbClr val="A4A3A4"/>
          </p15:clr>
        </p15:guide>
        <p15:guide id="3" orient="horz" pos="3107" userDrawn="1">
          <p15:clr>
            <a:srgbClr val="A4A3A4"/>
          </p15:clr>
        </p15:guide>
        <p15:guide id="4"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E7FA"/>
    <a:srgbClr val="F8AED3"/>
    <a:srgbClr val="F5C3AA"/>
    <a:srgbClr val="BFBFBF"/>
    <a:srgbClr val="FF0066"/>
    <a:srgbClr val="606060"/>
    <a:srgbClr val="000000"/>
    <a:srgbClr val="8C8C96"/>
    <a:srgbClr val="C0C0C0"/>
    <a:srgbClr val="E4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97" autoAdjust="0"/>
    <p:restoredTop sz="90000" autoAdjust="0"/>
  </p:normalViewPr>
  <p:slideViewPr>
    <p:cSldViewPr>
      <p:cViewPr varScale="1">
        <p:scale>
          <a:sx n="113" d="100"/>
          <a:sy n="113" d="100"/>
        </p:scale>
        <p:origin x="1092" y="96"/>
      </p:cViewPr>
      <p:guideLst>
        <p:guide orient="horz" pos="618"/>
        <p:guide orient="horz" pos="3929"/>
        <p:guide orient="horz" pos="4156"/>
        <p:guide pos="158"/>
        <p:guide pos="5602"/>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420" y="-96"/>
      </p:cViewPr>
      <p:guideLst>
        <p:guide orient="horz" pos="3084"/>
        <p:guide pos="2100"/>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8621" cy="493237"/>
          </a:xfrm>
          <a:prstGeom prst="rect">
            <a:avLst/>
          </a:prstGeom>
        </p:spPr>
        <p:txBody>
          <a:bodyPr vert="horz" lIns="90629" tIns="45314" rIns="90629" bIns="45314" rtlCol="0"/>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p:cNvSpPr>
            <a:spLocks noGrp="1"/>
          </p:cNvSpPr>
          <p:nvPr>
            <p:ph type="dt" sz="quarter" idx="1"/>
          </p:nvPr>
        </p:nvSpPr>
        <p:spPr>
          <a:xfrm>
            <a:off x="3815574" y="1"/>
            <a:ext cx="2918621" cy="493237"/>
          </a:xfrm>
          <a:prstGeom prst="rect">
            <a:avLst/>
          </a:prstGeom>
        </p:spPr>
        <p:txBody>
          <a:bodyPr vert="horz" lIns="90629" tIns="45314" rIns="90629" bIns="45314" rtlCol="0"/>
          <a:lstStyle>
            <a:lvl1pPr algn="r" fontAlgn="auto">
              <a:spcBef>
                <a:spcPts val="0"/>
              </a:spcBef>
              <a:spcAft>
                <a:spcPts val="0"/>
              </a:spcAft>
              <a:defRPr sz="1200">
                <a:latin typeface="+mn-lt"/>
                <a:ea typeface="+mn-ea"/>
                <a:cs typeface="+mn-cs"/>
              </a:defRPr>
            </a:lvl1pPr>
          </a:lstStyle>
          <a:p>
            <a:pPr>
              <a:defRPr/>
            </a:pPr>
            <a:fld id="{75C78473-8345-473C-B54B-595F1861383A}" type="datetimeFigureOut">
              <a:rPr lang="ja-JP" altLang="en-US"/>
              <a:pPr>
                <a:defRPr/>
              </a:pPr>
              <a:t>2024/8/16</a:t>
            </a:fld>
            <a:endParaRPr lang="ja-JP" altLang="en-US"/>
          </a:p>
        </p:txBody>
      </p:sp>
      <p:sp>
        <p:nvSpPr>
          <p:cNvPr id="4" name="フッター プレースホルダー 3"/>
          <p:cNvSpPr>
            <a:spLocks noGrp="1"/>
          </p:cNvSpPr>
          <p:nvPr>
            <p:ph type="ftr" sz="quarter" idx="2"/>
          </p:nvPr>
        </p:nvSpPr>
        <p:spPr>
          <a:xfrm>
            <a:off x="3" y="9371503"/>
            <a:ext cx="2918621" cy="493236"/>
          </a:xfrm>
          <a:prstGeom prst="rect">
            <a:avLst/>
          </a:prstGeom>
        </p:spPr>
        <p:txBody>
          <a:bodyPr vert="horz" lIns="90629" tIns="45314" rIns="90629" bIns="45314" rtlCol="0" anchor="b"/>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5" name="スライド番号プレースホルダー 4"/>
          <p:cNvSpPr>
            <a:spLocks noGrp="1"/>
          </p:cNvSpPr>
          <p:nvPr>
            <p:ph type="sldNum" sz="quarter" idx="3"/>
          </p:nvPr>
        </p:nvSpPr>
        <p:spPr>
          <a:xfrm>
            <a:off x="3815574" y="9371503"/>
            <a:ext cx="2918621" cy="493236"/>
          </a:xfrm>
          <a:prstGeom prst="rect">
            <a:avLst/>
          </a:prstGeom>
        </p:spPr>
        <p:txBody>
          <a:bodyPr vert="horz" lIns="90629" tIns="45314" rIns="90629" bIns="45314" rtlCol="0" anchor="b"/>
          <a:lstStyle>
            <a:lvl1pPr algn="r" fontAlgn="auto">
              <a:spcBef>
                <a:spcPts val="0"/>
              </a:spcBef>
              <a:spcAft>
                <a:spcPts val="0"/>
              </a:spcAft>
              <a:defRPr sz="1200">
                <a:latin typeface="+mn-lt"/>
                <a:ea typeface="+mn-ea"/>
                <a:cs typeface="+mn-cs"/>
              </a:defRPr>
            </a:lvl1pPr>
          </a:lstStyle>
          <a:p>
            <a:pPr>
              <a:defRPr/>
            </a:pPr>
            <a:fld id="{21F428CF-DF53-4035-8A77-A2DE7B1D124B}" type="slidenum">
              <a:rPr lang="ja-JP" altLang="en-US"/>
              <a:pPr>
                <a:defRPr/>
              </a:pPr>
              <a:t>‹#›</a:t>
            </a:fld>
            <a:endParaRPr lang="ja-JP" altLang="en-US"/>
          </a:p>
        </p:txBody>
      </p:sp>
    </p:spTree>
    <p:extLst>
      <p:ext uri="{BB962C8B-B14F-4D97-AF65-F5344CB8AC3E}">
        <p14:creationId xmlns:p14="http://schemas.microsoft.com/office/powerpoint/2010/main" val="2533678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8621" cy="493237"/>
          </a:xfrm>
          <a:prstGeom prst="rect">
            <a:avLst/>
          </a:prstGeom>
        </p:spPr>
        <p:txBody>
          <a:bodyPr vert="horz" lIns="90311" tIns="45157" rIns="90311" bIns="45157" rtlCol="0"/>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p:cNvSpPr>
            <a:spLocks noGrp="1"/>
          </p:cNvSpPr>
          <p:nvPr>
            <p:ph type="dt" idx="1"/>
          </p:nvPr>
        </p:nvSpPr>
        <p:spPr>
          <a:xfrm>
            <a:off x="3815574" y="1"/>
            <a:ext cx="2918621" cy="493237"/>
          </a:xfrm>
          <a:prstGeom prst="rect">
            <a:avLst/>
          </a:prstGeom>
        </p:spPr>
        <p:txBody>
          <a:bodyPr vert="horz" lIns="90311" tIns="45157" rIns="90311" bIns="45157" rtlCol="0"/>
          <a:lstStyle>
            <a:lvl1pPr algn="r" fontAlgn="auto">
              <a:spcBef>
                <a:spcPts val="0"/>
              </a:spcBef>
              <a:spcAft>
                <a:spcPts val="0"/>
              </a:spcAft>
              <a:defRPr sz="1200">
                <a:latin typeface="+mn-lt"/>
                <a:ea typeface="+mn-ea"/>
                <a:cs typeface="+mn-cs"/>
              </a:defRPr>
            </a:lvl1pPr>
          </a:lstStyle>
          <a:p>
            <a:pPr>
              <a:defRPr/>
            </a:pPr>
            <a:fld id="{7F5A4E9D-CA44-407D-BA10-1DD08A692557}" type="datetimeFigureOut">
              <a:rPr lang="ja-JP" altLang="en-US"/>
              <a:pPr>
                <a:defRPr/>
              </a:pPr>
              <a:t>2024/8/16</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311" tIns="45157" rIns="90311" bIns="45157"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311" tIns="45157" rIns="90311" bIns="45157"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371503"/>
            <a:ext cx="2918621" cy="493236"/>
          </a:xfrm>
          <a:prstGeom prst="rect">
            <a:avLst/>
          </a:prstGeom>
        </p:spPr>
        <p:txBody>
          <a:bodyPr vert="horz" lIns="90311" tIns="45157" rIns="90311" bIns="45157" rtlCol="0" anchor="b"/>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7" name="スライド番号プレースホルダー 6"/>
          <p:cNvSpPr>
            <a:spLocks noGrp="1"/>
          </p:cNvSpPr>
          <p:nvPr>
            <p:ph type="sldNum" sz="quarter" idx="5"/>
          </p:nvPr>
        </p:nvSpPr>
        <p:spPr>
          <a:xfrm>
            <a:off x="3815574" y="9371503"/>
            <a:ext cx="2918621" cy="493236"/>
          </a:xfrm>
          <a:prstGeom prst="rect">
            <a:avLst/>
          </a:prstGeom>
        </p:spPr>
        <p:txBody>
          <a:bodyPr vert="horz" lIns="90311" tIns="45157" rIns="90311" bIns="45157" rtlCol="0" anchor="b"/>
          <a:lstStyle>
            <a:lvl1pPr algn="r" fontAlgn="auto">
              <a:spcBef>
                <a:spcPts val="0"/>
              </a:spcBef>
              <a:spcAft>
                <a:spcPts val="0"/>
              </a:spcAft>
              <a:defRPr sz="1200">
                <a:latin typeface="+mn-lt"/>
                <a:ea typeface="+mn-ea"/>
                <a:cs typeface="+mn-cs"/>
              </a:defRPr>
            </a:lvl1pPr>
          </a:lstStyle>
          <a:p>
            <a:pPr>
              <a:defRPr/>
            </a:pPr>
            <a:fld id="{12DC32C1-B877-48A7-A2D4-7A5D83117257}" type="slidenum">
              <a:rPr lang="ja-JP" altLang="en-US"/>
              <a:pPr>
                <a:defRPr/>
              </a:pPr>
              <a:t>‹#›</a:t>
            </a:fld>
            <a:endParaRPr lang="ja-JP" altLang="en-US"/>
          </a:p>
        </p:txBody>
      </p:sp>
    </p:spTree>
    <p:extLst>
      <p:ext uri="{BB962C8B-B14F-4D97-AF65-F5344CB8AC3E}">
        <p14:creationId xmlns:p14="http://schemas.microsoft.com/office/powerpoint/2010/main" val="30735053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CBD2FFE-A4CF-48E0-8B01-6FBB45A0A6DC}" type="slidenum">
              <a:rPr kumimoji="1" lang="ja-JP" altLang="en-US" smtClean="0"/>
              <a:t>‹#›</a:t>
            </a:fld>
            <a:endParaRPr kumimoji="1" lang="ja-JP" altLang="en-US" dirty="0"/>
          </a:p>
        </p:txBody>
      </p:sp>
    </p:spTree>
    <p:extLst>
      <p:ext uri="{BB962C8B-B14F-4D97-AF65-F5344CB8AC3E}">
        <p14:creationId xmlns:p14="http://schemas.microsoft.com/office/powerpoint/2010/main" val="274732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241449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160618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95736" y="2636912"/>
            <a:ext cx="6408712" cy="1014338"/>
          </a:xfrm>
        </p:spPr>
        <p:txBody>
          <a:bodyPr bIns="72000">
            <a:noAutofit/>
          </a:bodyPr>
          <a:lstStyle>
            <a:lvl1pPr>
              <a:defRPr sz="3600" b="1">
                <a:solidFill>
                  <a:srgbClr val="000000"/>
                </a:solidFill>
                <a:latin typeface="Arial" panose="020B0604020202020204" pitchFamily="34" charset="0"/>
                <a:ea typeface="メイリオ" panose="020B0604030504040204" pitchFamily="50" charset="-128"/>
                <a:cs typeface="Arial" panose="020B0604020202020204" pitchFamily="34" charset="0"/>
              </a:defRPr>
            </a:lvl1pPr>
          </a:lstStyle>
          <a:p>
            <a:r>
              <a:rPr lang="ja-JP" altLang="en-US"/>
              <a:t>マスター タイトルの書式設定</a:t>
            </a:r>
            <a:endParaRPr lang="ja-JP" altLang="en-US" dirty="0"/>
          </a:p>
        </p:txBody>
      </p:sp>
      <p:sp>
        <p:nvSpPr>
          <p:cNvPr id="6" name="テキスト プレースホルダー 5"/>
          <p:cNvSpPr>
            <a:spLocks noGrp="1"/>
          </p:cNvSpPr>
          <p:nvPr>
            <p:ph type="body" sz="quarter" idx="16"/>
          </p:nvPr>
        </p:nvSpPr>
        <p:spPr>
          <a:xfrm>
            <a:off x="1397737" y="1268760"/>
            <a:ext cx="6408712" cy="792089"/>
          </a:xfrm>
          <a:prstGeom prst="rect">
            <a:avLst/>
          </a:prstGeom>
        </p:spPr>
        <p:txBody>
          <a:bodyPr lIns="0" tIns="0" rIns="0" bIns="0">
            <a:noAutofit/>
          </a:bodyPr>
          <a:lstStyle>
            <a:lvl1pPr marL="0" indent="0" fontAlgn="auto">
              <a:spcBef>
                <a:spcPts val="0"/>
              </a:spcBef>
              <a:buFontTx/>
              <a:buNone/>
              <a:defRPr sz="1800">
                <a:solidFill>
                  <a:srgbClr val="000000"/>
                </a:solidFill>
                <a:latin typeface="Arial" panose="020B0604020202020204" pitchFamily="34" charset="0"/>
                <a:ea typeface="メイリオ" panose="020B0604030504040204" pitchFamily="50" charset="-128"/>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21" name="サブタイトル 2"/>
          <p:cNvSpPr>
            <a:spLocks noGrp="1"/>
          </p:cNvSpPr>
          <p:nvPr>
            <p:ph type="subTitle" idx="1"/>
          </p:nvPr>
        </p:nvSpPr>
        <p:spPr>
          <a:xfrm>
            <a:off x="2195735" y="3717032"/>
            <a:ext cx="6408712" cy="539056"/>
          </a:xfrm>
          <a:prstGeom prst="rect">
            <a:avLst/>
          </a:prstGeom>
        </p:spPr>
        <p:txBody>
          <a:bodyPr lIns="0" tIns="0" rIns="0" bIns="0">
            <a:noAutofit/>
          </a:bodyPr>
          <a:lstStyle>
            <a:lvl1pPr marL="0" indent="0" algn="l" fontAlgn="auto">
              <a:spcBef>
                <a:spcPts val="0"/>
              </a:spcBef>
              <a:buNone/>
              <a:defRPr sz="1600">
                <a:solidFill>
                  <a:srgbClr val="606060"/>
                </a:solidFill>
                <a:latin typeface="Arial" panose="020B0604020202020204" pitchFamily="34" charset="0"/>
                <a:ea typeface="メイリオ" panose="020B0604030504040204" pitchFamily="50" charset="-128"/>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22" name="テキスト プレースホルダー 5"/>
          <p:cNvSpPr>
            <a:spLocks noGrp="1"/>
          </p:cNvSpPr>
          <p:nvPr>
            <p:ph type="body" sz="quarter" idx="17"/>
          </p:nvPr>
        </p:nvSpPr>
        <p:spPr>
          <a:xfrm>
            <a:off x="2195736" y="4365104"/>
            <a:ext cx="6408712" cy="237060"/>
          </a:xfrm>
          <a:prstGeom prst="rect">
            <a:avLst/>
          </a:prstGeom>
        </p:spPr>
        <p:txBody>
          <a:bodyPr lIns="0" tIns="0" rIns="0" bIns="0">
            <a:noAutofit/>
          </a:bodyPr>
          <a:lstStyle>
            <a:lvl1pPr marL="0" indent="0" fontAlgn="auto">
              <a:spcBef>
                <a:spcPts val="0"/>
              </a:spcBef>
              <a:buFontTx/>
              <a:buNone/>
              <a:defRPr sz="1200">
                <a:solidFill>
                  <a:srgbClr val="000000"/>
                </a:solidFill>
                <a:latin typeface="Arial" panose="020B0604020202020204" pitchFamily="34" charset="0"/>
                <a:ea typeface="メイリオ" panose="020B0604030504040204" pitchFamily="50" charset="-128"/>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23" name="テキスト プレースホルダー 5"/>
          <p:cNvSpPr>
            <a:spLocks noGrp="1"/>
          </p:cNvSpPr>
          <p:nvPr>
            <p:ph type="body" sz="quarter" idx="18"/>
          </p:nvPr>
        </p:nvSpPr>
        <p:spPr>
          <a:xfrm>
            <a:off x="2195736" y="4653136"/>
            <a:ext cx="6408712" cy="676102"/>
          </a:xfrm>
          <a:prstGeom prst="rect">
            <a:avLst/>
          </a:prstGeom>
        </p:spPr>
        <p:txBody>
          <a:bodyPr lIns="0" tIns="0" rIns="0" bIns="0">
            <a:noAutofit/>
          </a:bodyPr>
          <a:lstStyle>
            <a:lvl1pPr marL="0" indent="0" fontAlgn="auto">
              <a:lnSpc>
                <a:spcPct val="100000"/>
              </a:lnSpc>
              <a:spcBef>
                <a:spcPts val="0"/>
              </a:spcBef>
              <a:spcAft>
                <a:spcPts val="0"/>
              </a:spcAft>
              <a:buFontTx/>
              <a:buNone/>
              <a:defRPr sz="1600">
                <a:solidFill>
                  <a:srgbClr val="000000"/>
                </a:solidFill>
                <a:latin typeface="Arial" panose="020B0604020202020204" pitchFamily="34" charset="0"/>
                <a:ea typeface="メイリオ" panose="020B0604030504040204" pitchFamily="50" charset="-128"/>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a:p>
            <a:pPr lvl="1"/>
            <a:r>
              <a:rPr lang="ja-JP" altLang="en-US"/>
              <a:t>第 </a:t>
            </a:r>
            <a:r>
              <a:rPr lang="en-US" altLang="ja-JP"/>
              <a:t>2 </a:t>
            </a:r>
            <a:r>
              <a:rPr lang="ja-JP" altLang="en-US"/>
              <a:t>レベル</a:t>
            </a:r>
          </a:p>
        </p:txBody>
      </p:sp>
    </p:spTree>
    <p:extLst>
      <p:ext uri="{BB962C8B-B14F-4D97-AF65-F5344CB8AC3E}">
        <p14:creationId xmlns:p14="http://schemas.microsoft.com/office/powerpoint/2010/main" val="211272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扉">
    <p:spTree>
      <p:nvGrpSpPr>
        <p:cNvPr id="1" name=""/>
        <p:cNvGrpSpPr/>
        <p:nvPr/>
      </p:nvGrpSpPr>
      <p:grpSpPr>
        <a:xfrm>
          <a:off x="0" y="0"/>
          <a:ext cx="0" cy="0"/>
          <a:chOff x="0" y="0"/>
          <a:chExt cx="0" cy="0"/>
        </a:xfrm>
      </p:grpSpPr>
      <p:sp>
        <p:nvSpPr>
          <p:cNvPr id="12" name="テキスト ボックス 34"/>
          <p:cNvSpPr txBox="1">
            <a:spLocks noChangeArrowheads="1"/>
          </p:cNvSpPr>
          <p:nvPr userDrawn="1"/>
        </p:nvSpPr>
        <p:spPr bwMode="auto">
          <a:xfrm>
            <a:off x="5975350" y="6537325"/>
            <a:ext cx="1981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kumimoji="1">
                <a:solidFill>
                  <a:schemeClr val="tx1"/>
                </a:solidFill>
                <a:latin typeface="Arial" charset="0"/>
                <a:ea typeface="メイリオ" pitchFamily="50" charset="-128"/>
                <a:cs typeface="メイリオ" pitchFamily="50" charset="-128"/>
              </a:defRPr>
            </a:lvl1pPr>
            <a:lvl2pPr marL="742950" indent="-285750">
              <a:defRPr kumimoji="1">
                <a:solidFill>
                  <a:schemeClr val="tx1"/>
                </a:solidFill>
                <a:latin typeface="Arial" charset="0"/>
                <a:ea typeface="メイリオ" pitchFamily="50" charset="-128"/>
                <a:cs typeface="メイリオ" pitchFamily="50" charset="-128"/>
              </a:defRPr>
            </a:lvl2pPr>
            <a:lvl3pPr marL="1143000" indent="-228600">
              <a:defRPr kumimoji="1">
                <a:solidFill>
                  <a:schemeClr val="tx1"/>
                </a:solidFill>
                <a:latin typeface="Arial" charset="0"/>
                <a:ea typeface="メイリオ" pitchFamily="50" charset="-128"/>
                <a:cs typeface="メイリオ" pitchFamily="50" charset="-128"/>
              </a:defRPr>
            </a:lvl3pPr>
            <a:lvl4pPr marL="1600200" indent="-228600">
              <a:defRPr kumimoji="1">
                <a:solidFill>
                  <a:schemeClr val="tx1"/>
                </a:solidFill>
                <a:latin typeface="Arial" charset="0"/>
                <a:ea typeface="メイリオ" pitchFamily="50" charset="-128"/>
                <a:cs typeface="メイリオ" pitchFamily="50" charset="-128"/>
              </a:defRPr>
            </a:lvl4pPr>
            <a:lvl5pPr marL="2057400" indent="-228600">
              <a:defRPr kumimoji="1">
                <a:solidFill>
                  <a:schemeClr val="tx1"/>
                </a:solidFill>
                <a:latin typeface="Arial" charset="0"/>
                <a:ea typeface="メイリオ" pitchFamily="50" charset="-128"/>
                <a:cs typeface="メイリオ" pitchFamily="50" charset="-128"/>
              </a:defRPr>
            </a:lvl5pPr>
            <a:lvl6pPr marL="2514600" indent="-228600" fontAlgn="base">
              <a:spcBef>
                <a:spcPct val="0"/>
              </a:spcBef>
              <a:spcAft>
                <a:spcPct val="0"/>
              </a:spcAft>
              <a:defRPr kumimoji="1">
                <a:solidFill>
                  <a:schemeClr val="tx1"/>
                </a:solidFill>
                <a:latin typeface="Arial" charset="0"/>
                <a:ea typeface="メイリオ" pitchFamily="50" charset="-128"/>
                <a:cs typeface="メイリオ" pitchFamily="50" charset="-128"/>
              </a:defRPr>
            </a:lvl6pPr>
            <a:lvl7pPr marL="2971800" indent="-228600" fontAlgn="base">
              <a:spcBef>
                <a:spcPct val="0"/>
              </a:spcBef>
              <a:spcAft>
                <a:spcPct val="0"/>
              </a:spcAft>
              <a:defRPr kumimoji="1">
                <a:solidFill>
                  <a:schemeClr val="tx1"/>
                </a:solidFill>
                <a:latin typeface="Arial" charset="0"/>
                <a:ea typeface="メイリオ" pitchFamily="50" charset="-128"/>
                <a:cs typeface="メイリオ" pitchFamily="50" charset="-128"/>
              </a:defRPr>
            </a:lvl7pPr>
            <a:lvl8pPr marL="3429000" indent="-228600" fontAlgn="base">
              <a:spcBef>
                <a:spcPct val="0"/>
              </a:spcBef>
              <a:spcAft>
                <a:spcPct val="0"/>
              </a:spcAft>
              <a:defRPr kumimoji="1">
                <a:solidFill>
                  <a:schemeClr val="tx1"/>
                </a:solidFill>
                <a:latin typeface="Arial" charset="0"/>
                <a:ea typeface="メイリオ" pitchFamily="50" charset="-128"/>
                <a:cs typeface="メイリオ" pitchFamily="50" charset="-128"/>
              </a:defRPr>
            </a:lvl8pPr>
            <a:lvl9pPr marL="3886200" indent="-228600" fontAlgn="base">
              <a:spcBef>
                <a:spcPct val="0"/>
              </a:spcBef>
              <a:spcAft>
                <a:spcPct val="0"/>
              </a:spcAft>
              <a:defRPr kumimoji="1">
                <a:solidFill>
                  <a:schemeClr val="tx1"/>
                </a:solidFill>
                <a:latin typeface="Arial" charset="0"/>
                <a:ea typeface="メイリオ" pitchFamily="50" charset="-128"/>
                <a:cs typeface="メイリオ" pitchFamily="50" charset="-128"/>
              </a:defRPr>
            </a:lvl9pPr>
          </a:lstStyle>
          <a:p>
            <a:pPr algn="r">
              <a:defRPr/>
            </a:pPr>
            <a:endParaRPr lang="en-US" altLang="ja-JP" sz="700" dirty="0">
              <a:solidFill>
                <a:srgbClr val="000000"/>
              </a:solidFill>
              <a:cs typeface="Arial" charset="0"/>
            </a:endParaRPr>
          </a:p>
        </p:txBody>
      </p:sp>
      <p:sp>
        <p:nvSpPr>
          <p:cNvPr id="2" name="タイトル 1"/>
          <p:cNvSpPr>
            <a:spLocks noGrp="1"/>
          </p:cNvSpPr>
          <p:nvPr>
            <p:ph type="title"/>
          </p:nvPr>
        </p:nvSpPr>
        <p:spPr>
          <a:xfrm>
            <a:off x="2195736" y="2931294"/>
            <a:ext cx="6697439" cy="648071"/>
          </a:xfrm>
        </p:spPr>
        <p:txBody>
          <a:bodyPr>
            <a:noAutofit/>
          </a:bodyPr>
          <a:lstStyle>
            <a:lvl1pPr marL="0" indent="0" algn="l" fontAlgn="auto">
              <a:buClr>
                <a:schemeClr val="bg2"/>
              </a:buClr>
              <a:buSzPct val="80000"/>
              <a:buFontTx/>
              <a:buNone/>
              <a:defRPr sz="3600" b="1" cap="none" baseline="0">
                <a:solidFill>
                  <a:srgbClr val="000000"/>
                </a:solidFill>
                <a:latin typeface="Arial" panose="020B0604020202020204" pitchFamily="34" charset="0"/>
                <a:ea typeface="メイリオ" panose="020B0604030504040204" pitchFamily="50" charset="-128"/>
                <a:cs typeface="Arial" panose="020B0604020202020204" pitchFamily="34" charset="0"/>
              </a:defRPr>
            </a:lvl1pPr>
          </a:lstStyle>
          <a:p>
            <a:r>
              <a:rPr lang="ja-JP" altLang="en-US"/>
              <a:t>マスター タイトルの書式設定</a:t>
            </a:r>
            <a:endParaRPr lang="ja-JP" altLang="en-US" dirty="0"/>
          </a:p>
        </p:txBody>
      </p:sp>
      <p:sp>
        <p:nvSpPr>
          <p:cNvPr id="24" name="テキスト プレースホルダー 23"/>
          <p:cNvSpPr>
            <a:spLocks noGrp="1"/>
          </p:cNvSpPr>
          <p:nvPr>
            <p:ph type="body" sz="quarter" idx="12"/>
          </p:nvPr>
        </p:nvSpPr>
        <p:spPr>
          <a:xfrm>
            <a:off x="2195736" y="3645024"/>
            <a:ext cx="6697439" cy="576262"/>
          </a:xfrm>
          <a:prstGeom prst="rect">
            <a:avLst/>
          </a:prstGeom>
        </p:spPr>
        <p:txBody>
          <a:bodyPr lIns="0" tIns="0" rIns="0" bIns="0" anchor="t" anchorCtr="0">
            <a:noAutofit/>
          </a:bodyPr>
          <a:lstStyle>
            <a:lvl1pPr marL="276225" indent="-276225">
              <a:spcBef>
                <a:spcPts val="0"/>
              </a:spcBef>
              <a:buClr>
                <a:schemeClr val="tx2"/>
              </a:buClr>
              <a:buSzPct val="80000"/>
              <a:buFont typeface="Wingdings" pitchFamily="2" charset="2"/>
              <a:buChar char="l"/>
              <a:defRPr sz="2800" cap="none" baseline="0">
                <a:solidFill>
                  <a:srgbClr val="000000"/>
                </a:solidFill>
                <a:latin typeface="Arial" panose="020B0604020202020204" pitchFamily="34" charset="0"/>
                <a:ea typeface="メイリオ" panose="020B0604030504040204" pitchFamily="50" charset="-128"/>
                <a:cs typeface="Arial" panose="020B0604020202020204" pitchFamily="34" charset="0"/>
              </a:defRPr>
            </a:lvl1pPr>
            <a:lvl2pPr>
              <a:defRPr sz="2400">
                <a:latin typeface="Arial" pitchFamily="34" charset="0"/>
                <a:ea typeface="ＭＳ Ｐゴシック" pitchFamily="50" charset="-128"/>
                <a:cs typeface="Arial" pitchFamily="34" charset="0"/>
              </a:defRPr>
            </a:lvl2pPr>
            <a:lvl3pPr>
              <a:defRPr sz="2400">
                <a:latin typeface="Arial" pitchFamily="34" charset="0"/>
                <a:ea typeface="ＭＳ Ｐゴシック" pitchFamily="50" charset="-128"/>
                <a:cs typeface="Arial" pitchFamily="34" charset="0"/>
              </a:defRPr>
            </a:lvl3pPr>
            <a:lvl4pPr>
              <a:defRPr sz="2400">
                <a:latin typeface="Arial" pitchFamily="34" charset="0"/>
                <a:ea typeface="ＭＳ Ｐゴシック" pitchFamily="50" charset="-128"/>
                <a:cs typeface="Arial" pitchFamily="34" charset="0"/>
              </a:defRPr>
            </a:lvl4pPr>
            <a:lvl5pPr>
              <a:defRPr sz="2400">
                <a:latin typeface="Arial" pitchFamily="34" charset="0"/>
                <a:ea typeface="ＭＳ Ｐゴシック" pitchFamily="50" charset="-128"/>
                <a:cs typeface="Arial" pitchFamily="34" charset="0"/>
              </a:defRPr>
            </a:lvl5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14" name="Rectangle 8"/>
          <p:cNvSpPr>
            <a:spLocks noChangeArrowheads="1"/>
          </p:cNvSpPr>
          <p:nvPr userDrawn="1"/>
        </p:nvSpPr>
        <p:spPr bwMode="auto">
          <a:xfrm>
            <a:off x="6516688" y="116632"/>
            <a:ext cx="2362200" cy="152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kumimoji="1" sz="1600" b="1">
                <a:solidFill>
                  <a:schemeClr val="tx1"/>
                </a:solidFill>
                <a:latin typeface="ＭＳ Ｐゴシック" pitchFamily="50" charset="-128"/>
                <a:ea typeface="ＭＳ Ｐゴシック" pitchFamily="50" charset="-128"/>
              </a:defRPr>
            </a:lvl1pPr>
            <a:lvl2pPr marL="742950" indent="-285750">
              <a:defRPr kumimoji="1" sz="1600" b="1">
                <a:solidFill>
                  <a:schemeClr val="tx1"/>
                </a:solidFill>
                <a:latin typeface="ＭＳ Ｐゴシック" pitchFamily="50" charset="-128"/>
                <a:ea typeface="ＭＳ Ｐゴシック" pitchFamily="50" charset="-128"/>
              </a:defRPr>
            </a:lvl2pPr>
            <a:lvl3pPr marL="1143000" indent="-228600">
              <a:defRPr kumimoji="1" sz="1600" b="1">
                <a:solidFill>
                  <a:schemeClr val="tx1"/>
                </a:solidFill>
                <a:latin typeface="ＭＳ Ｐゴシック" pitchFamily="50" charset="-128"/>
                <a:ea typeface="ＭＳ Ｐゴシック" pitchFamily="50" charset="-128"/>
              </a:defRPr>
            </a:lvl3pPr>
            <a:lvl4pPr marL="1600200" indent="-228600">
              <a:defRPr kumimoji="1" sz="1600" b="1">
                <a:solidFill>
                  <a:schemeClr val="tx1"/>
                </a:solidFill>
                <a:latin typeface="ＭＳ Ｐゴシック" pitchFamily="50" charset="-128"/>
                <a:ea typeface="ＭＳ Ｐゴシック" pitchFamily="50" charset="-128"/>
              </a:defRPr>
            </a:lvl4pPr>
            <a:lvl5pPr marL="2057400" indent="-228600">
              <a:defRPr kumimoji="1" sz="1600" b="1">
                <a:solidFill>
                  <a:schemeClr val="tx1"/>
                </a:solidFill>
                <a:latin typeface="ＭＳ Ｐゴシック" pitchFamily="50" charset="-128"/>
                <a:ea typeface="ＭＳ Ｐゴシック" pitchFamily="50" charset="-128"/>
              </a:defRPr>
            </a:lvl5pPr>
            <a:lvl6pPr marL="2514600" indent="-228600" eaLnBrk="0" fontAlgn="base" hangingPunct="0">
              <a:lnSpc>
                <a:spcPct val="80000"/>
              </a:lnSpc>
              <a:spcBef>
                <a:spcPct val="20000"/>
              </a:spcBef>
              <a:spcAft>
                <a:spcPct val="0"/>
              </a:spcAft>
              <a:defRPr kumimoji="1" sz="1600" b="1">
                <a:solidFill>
                  <a:schemeClr val="tx1"/>
                </a:solidFill>
                <a:latin typeface="ＭＳ Ｐゴシック" pitchFamily="50" charset="-128"/>
                <a:ea typeface="ＭＳ Ｐゴシック" pitchFamily="50" charset="-128"/>
              </a:defRPr>
            </a:lvl6pPr>
            <a:lvl7pPr marL="2971800" indent="-228600" eaLnBrk="0" fontAlgn="base" hangingPunct="0">
              <a:lnSpc>
                <a:spcPct val="80000"/>
              </a:lnSpc>
              <a:spcBef>
                <a:spcPct val="20000"/>
              </a:spcBef>
              <a:spcAft>
                <a:spcPct val="0"/>
              </a:spcAft>
              <a:defRPr kumimoji="1" sz="1600" b="1">
                <a:solidFill>
                  <a:schemeClr val="tx1"/>
                </a:solidFill>
                <a:latin typeface="ＭＳ Ｐゴシック" pitchFamily="50" charset="-128"/>
                <a:ea typeface="ＭＳ Ｐゴシック" pitchFamily="50" charset="-128"/>
              </a:defRPr>
            </a:lvl7pPr>
            <a:lvl8pPr marL="3429000" indent="-228600" eaLnBrk="0" fontAlgn="base" hangingPunct="0">
              <a:lnSpc>
                <a:spcPct val="80000"/>
              </a:lnSpc>
              <a:spcBef>
                <a:spcPct val="20000"/>
              </a:spcBef>
              <a:spcAft>
                <a:spcPct val="0"/>
              </a:spcAft>
              <a:defRPr kumimoji="1" sz="1600" b="1">
                <a:solidFill>
                  <a:schemeClr val="tx1"/>
                </a:solidFill>
                <a:latin typeface="ＭＳ Ｐゴシック" pitchFamily="50" charset="-128"/>
                <a:ea typeface="ＭＳ Ｐゴシック" pitchFamily="50" charset="-128"/>
              </a:defRPr>
            </a:lvl8pPr>
            <a:lvl9pPr marL="3886200" indent="-228600" eaLnBrk="0" fontAlgn="base" hangingPunct="0">
              <a:lnSpc>
                <a:spcPct val="80000"/>
              </a:lnSpc>
              <a:spcBef>
                <a:spcPct val="20000"/>
              </a:spcBef>
              <a:spcAft>
                <a:spcPct val="0"/>
              </a:spcAft>
              <a:defRPr kumimoji="1" sz="1600" b="1">
                <a:solidFill>
                  <a:schemeClr val="tx1"/>
                </a:solidFill>
                <a:latin typeface="ＭＳ Ｐゴシック" pitchFamily="50" charset="-128"/>
                <a:ea typeface="ＭＳ Ｐゴシック" pitchFamily="50" charset="-128"/>
              </a:defRPr>
            </a:lvl9pPr>
          </a:lstStyle>
          <a:p>
            <a:pPr algn="ctr" fontAlgn="auto">
              <a:spcBef>
                <a:spcPts val="0"/>
              </a:spcBef>
              <a:spcAft>
                <a:spcPts val="0"/>
              </a:spcAft>
              <a:defRPr/>
            </a:pPr>
            <a:r>
              <a:rPr lang="en-US" altLang="ja-JP" dirty="0">
                <a:cs typeface="+mn-cs"/>
              </a:rPr>
              <a:t> </a:t>
            </a:r>
            <a:endParaRPr lang="ja-JP" altLang="en-US" dirty="0">
              <a:solidFill>
                <a:srgbClr val="990000"/>
              </a:solidFill>
              <a:cs typeface="+mn-cs"/>
            </a:endParaRPr>
          </a:p>
        </p:txBody>
      </p:sp>
    </p:spTree>
    <p:extLst>
      <p:ext uri="{BB962C8B-B14F-4D97-AF65-F5344CB8AC3E}">
        <p14:creationId xmlns:p14="http://schemas.microsoft.com/office/powerpoint/2010/main" val="296810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CBD2FFE-A4CF-48E0-8B01-6FBB45A0A6DC}" type="slidenum">
              <a:rPr kumimoji="1" lang="ja-JP" altLang="en-US" smtClean="0"/>
              <a:t>‹#›</a:t>
            </a:fld>
            <a:endParaRPr kumimoji="1" lang="ja-JP" altLang="en-US" dirty="0"/>
          </a:p>
        </p:txBody>
      </p:sp>
    </p:spTree>
    <p:extLst>
      <p:ext uri="{BB962C8B-B14F-4D97-AF65-F5344CB8AC3E}">
        <p14:creationId xmlns:p14="http://schemas.microsoft.com/office/powerpoint/2010/main" val="659746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2337585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CBD2FFE-A4CF-48E0-8B01-6FBB45A0A6DC}" type="slidenum">
              <a:rPr kumimoji="1" lang="ja-JP" altLang="en-US" smtClean="0"/>
              <a:t>‹#›</a:t>
            </a:fld>
            <a:endParaRPr kumimoji="1" lang="ja-JP" altLang="en-US" dirty="0"/>
          </a:p>
        </p:txBody>
      </p:sp>
    </p:spTree>
    <p:extLst>
      <p:ext uri="{BB962C8B-B14F-4D97-AF65-F5344CB8AC3E}">
        <p14:creationId xmlns:p14="http://schemas.microsoft.com/office/powerpoint/2010/main" val="7054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2764460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108140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402780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544687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207551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229998D-DF8A-4DBC-941D-8BD3DE9CCB0E}" type="slidenum">
              <a:rPr kumimoji="1" lang="ja-JP" altLang="en-US" smtClean="0"/>
              <a:t>‹#›</a:t>
            </a:fld>
            <a:endParaRPr kumimoji="1" lang="ja-JP" altLang="en-US"/>
          </a:p>
        </p:txBody>
      </p:sp>
    </p:spTree>
    <p:extLst>
      <p:ext uri="{BB962C8B-B14F-4D97-AF65-F5344CB8AC3E}">
        <p14:creationId xmlns:p14="http://schemas.microsoft.com/office/powerpoint/2010/main" val="372803634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00" r:id="rId12"/>
    <p:sldLayoutId id="2147483701" r:id="rId13"/>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B0B3815-4236-4E3C-A621-FF1202AA5A91}"/>
              </a:ext>
            </a:extLst>
          </p:cNvPr>
          <p:cNvSpPr/>
          <p:nvPr/>
        </p:nvSpPr>
        <p:spPr>
          <a:xfrm>
            <a:off x="1043608" y="3298572"/>
            <a:ext cx="7461717" cy="584775"/>
          </a:xfrm>
          <a:prstGeom prst="rect">
            <a:avLst/>
          </a:prstGeom>
          <a:solidFill>
            <a:schemeClr val="accent1">
              <a:lumMod val="75000"/>
            </a:schemeClr>
          </a:solidFill>
          <a:ln>
            <a:solidFill>
              <a:schemeClr val="bg1"/>
            </a:solidFill>
          </a:ln>
        </p:spPr>
        <p:txBody>
          <a:bodyPr wrap="square" anchor="ctr">
            <a:spAutoFit/>
          </a:bodyPr>
          <a:lstStyle/>
          <a:p>
            <a:pPr algn="ctr"/>
            <a:r>
              <a:rPr lang="ja-JP" altLang="en-US" sz="2500" dirty="0" smtClean="0">
                <a:solidFill>
                  <a:schemeClr val="bg1"/>
                </a:solidFill>
                <a:latin typeface="Meiryo UI" panose="020B0604030504040204" pitchFamily="50" charset="-128"/>
                <a:ea typeface="Meiryo UI" panose="020B0604030504040204" pitchFamily="50" charset="-128"/>
              </a:rPr>
              <a:t>患者</a:t>
            </a:r>
            <a:r>
              <a:rPr lang="ja-JP" altLang="en-US" sz="2500" dirty="0">
                <a:solidFill>
                  <a:schemeClr val="bg1"/>
                </a:solidFill>
                <a:latin typeface="Meiryo UI" panose="020B0604030504040204" pitchFamily="50" charset="-128"/>
                <a:ea typeface="Meiryo UI" panose="020B0604030504040204" pitchFamily="50" charset="-128"/>
              </a:rPr>
              <a:t>ごと償還払いの事務フロー</a:t>
            </a:r>
            <a:r>
              <a:rPr lang="ja-JP" altLang="en-US" sz="3200" dirty="0">
                <a:latin typeface="Meiryo UI" panose="020B0604030504040204" pitchFamily="50" charset="-128"/>
                <a:ea typeface="Meiryo UI" panose="020B0604030504040204" pitchFamily="50" charset="-128"/>
              </a:rPr>
              <a:t>                                                                                                                                     </a:t>
            </a:r>
          </a:p>
        </p:txBody>
      </p:sp>
      <p:sp>
        <p:nvSpPr>
          <p:cNvPr id="2" name="正方形/長方形 1"/>
          <p:cNvSpPr/>
          <p:nvPr/>
        </p:nvSpPr>
        <p:spPr>
          <a:xfrm>
            <a:off x="6660232" y="1196752"/>
            <a:ext cx="1845093" cy="461665"/>
          </a:xfrm>
          <a:prstGeom prst="rect">
            <a:avLst/>
          </a:prstGeom>
        </p:spPr>
        <p:txBody>
          <a:bodyPr wrap="square">
            <a:spAutoFit/>
          </a:bodyPr>
          <a:lstStyle/>
          <a:p>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参考資料</a:t>
            </a:r>
            <a:r>
              <a:rPr lang="en-US" altLang="ja-JP" sz="2400" dirty="0">
                <a:latin typeface="Meiryo UI" panose="020B0604030504040204" pitchFamily="50" charset="-128"/>
                <a:ea typeface="Meiryo UI" panose="020B0604030504040204" pitchFamily="50" charset="-128"/>
              </a:rPr>
              <a:t>】</a:t>
            </a:r>
            <a:endParaRPr lang="ja-JP" altLang="en-US" sz="2400" dirty="0"/>
          </a:p>
        </p:txBody>
      </p:sp>
    </p:spTree>
    <p:extLst>
      <p:ext uri="{BB962C8B-B14F-4D97-AF65-F5344CB8AC3E}">
        <p14:creationId xmlns:p14="http://schemas.microsoft.com/office/powerpoint/2010/main" val="305356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2EDCB7BF-1571-4E30-BA84-370BC4E1E961}"/>
              </a:ext>
            </a:extLst>
          </p:cNvPr>
          <p:cNvSpPr/>
          <p:nvPr/>
        </p:nvSpPr>
        <p:spPr>
          <a:xfrm>
            <a:off x="0" y="-1441"/>
            <a:ext cx="9144000" cy="646332"/>
          </a:xfrm>
          <a:prstGeom prst="rect">
            <a:avLst/>
          </a:prstGeom>
          <a:solidFill>
            <a:srgbClr val="537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100" b="1" dirty="0">
                <a:solidFill>
                  <a:prstClr val="white"/>
                </a:solidFill>
                <a:latin typeface="游ゴシック" panose="020B0400000000000000" pitchFamily="50" charset="-128"/>
                <a:ea typeface="游ゴシック" panose="020B0400000000000000" pitchFamily="50" charset="-128"/>
              </a:rPr>
              <a:t>「受領委任払い」から「償還払い」に変更する手順</a:t>
            </a:r>
            <a:endParaRPr lang="en-US" altLang="ja-JP" sz="2100" b="1" dirty="0">
              <a:solidFill>
                <a:prstClr val="white"/>
              </a:solidFill>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05F83F02-3136-412D-A720-34B40DEF60CF}"/>
              </a:ext>
            </a:extLst>
          </p:cNvPr>
          <p:cNvSpPr/>
          <p:nvPr/>
        </p:nvSpPr>
        <p:spPr>
          <a:xfrm>
            <a:off x="438153" y="1745323"/>
            <a:ext cx="2843188" cy="675565"/>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b="1" dirty="0">
                <a:solidFill>
                  <a:prstClr val="black"/>
                </a:solidFill>
                <a:latin typeface="游ゴシック" panose="020F0502020204030204"/>
                <a:ea typeface="游ゴシック" panose="020B0400000000000000" pitchFamily="50" charset="-128"/>
              </a:rPr>
              <a:t>自己施術に係る療養費の請求</a:t>
            </a:r>
          </a:p>
        </p:txBody>
      </p:sp>
      <p:sp>
        <p:nvSpPr>
          <p:cNvPr id="6" name="テキスト ボックス 5">
            <a:extLst>
              <a:ext uri="{FF2B5EF4-FFF2-40B4-BE49-F238E27FC236}">
                <a16:creationId xmlns:a16="http://schemas.microsoft.com/office/drawing/2014/main" id="{33F6B729-3693-43FC-8D50-2302D47FB419}"/>
              </a:ext>
            </a:extLst>
          </p:cNvPr>
          <p:cNvSpPr txBox="1"/>
          <p:nvPr/>
        </p:nvSpPr>
        <p:spPr>
          <a:xfrm>
            <a:off x="288652" y="900523"/>
            <a:ext cx="8716618" cy="646331"/>
          </a:xfrm>
          <a:prstGeom prst="rect">
            <a:avLst/>
          </a:prstGeom>
          <a:noFill/>
        </p:spPr>
        <p:txBody>
          <a:bodyPr wrap="square" rtlCol="0">
            <a:spAutoFit/>
          </a:bodyPr>
          <a:lstStyle/>
          <a:p>
            <a:pPr>
              <a:defRPr/>
            </a:pPr>
            <a:r>
              <a:rPr lang="ja-JP" altLang="en-US" b="1" dirty="0">
                <a:solidFill>
                  <a:prstClr val="black"/>
                </a:solidFill>
                <a:latin typeface="游ゴシック" panose="020B0400000000000000" pitchFamily="50" charset="-128"/>
                <a:ea typeface="游ゴシック" panose="020B0400000000000000" pitchFamily="50" charset="-128"/>
              </a:rPr>
              <a:t>①自己施術（柔道整復師による自身に対する施術）に係る療養費の請求が行われた</a:t>
            </a:r>
            <a:endParaRPr lang="en-US" altLang="ja-JP" b="1" dirty="0">
              <a:solidFill>
                <a:prstClr val="black"/>
              </a:solidFill>
              <a:latin typeface="游ゴシック" panose="020B0400000000000000" pitchFamily="50" charset="-128"/>
              <a:ea typeface="游ゴシック" panose="020B0400000000000000" pitchFamily="50" charset="-128"/>
            </a:endParaRPr>
          </a:p>
          <a:p>
            <a:pPr>
              <a:defRPr/>
            </a:pPr>
            <a:r>
              <a:rPr lang="ja-JP" altLang="en-US" b="1" dirty="0">
                <a:solidFill>
                  <a:prstClr val="black"/>
                </a:solidFill>
                <a:latin typeface="游ゴシック" panose="020B0400000000000000" pitchFamily="50" charset="-128"/>
                <a:ea typeface="游ゴシック" panose="020B0400000000000000" pitchFamily="50" charset="-128"/>
              </a:rPr>
              <a:t>　柔道整復師である患者　</a:t>
            </a:r>
            <a:endParaRPr lang="en-US" altLang="ja-JP" b="1" dirty="0">
              <a:solidFill>
                <a:prstClr val="black"/>
              </a:solidFill>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B2E66B4-A0D2-4BBF-872A-29A658AE9D7F}"/>
              </a:ext>
            </a:extLst>
          </p:cNvPr>
          <p:cNvSpPr/>
          <p:nvPr/>
        </p:nvSpPr>
        <p:spPr>
          <a:xfrm>
            <a:off x="3674377" y="1746350"/>
            <a:ext cx="2448000" cy="670115"/>
          </a:xfrm>
          <a:prstGeom prst="rect">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b="1" dirty="0">
                <a:solidFill>
                  <a:prstClr val="black"/>
                </a:solidFill>
                <a:latin typeface="游ゴシック" panose="020F0502020204030204"/>
                <a:ea typeface="游ゴシック" panose="020B0400000000000000" pitchFamily="50" charset="-128"/>
              </a:rPr>
              <a:t>不支給</a:t>
            </a:r>
            <a:endParaRPr lang="en-US" altLang="ja-JP" sz="1600" b="1" dirty="0">
              <a:solidFill>
                <a:prstClr val="black"/>
              </a:solidFill>
              <a:latin typeface="游ゴシック" panose="020F0502020204030204"/>
              <a:ea typeface="游ゴシック" panose="020B0400000000000000" pitchFamily="50" charset="-128"/>
            </a:endParaRPr>
          </a:p>
          <a:p>
            <a:pPr algn="ctr">
              <a:defRPr/>
            </a:pPr>
            <a:r>
              <a:rPr lang="en-US" altLang="ja-JP" sz="1200" b="1" dirty="0">
                <a:solidFill>
                  <a:prstClr val="black"/>
                </a:solidFill>
                <a:latin typeface="游ゴシック" panose="020F0502020204030204"/>
                <a:ea typeface="游ゴシック" panose="020B0400000000000000" pitchFamily="50" charset="-128"/>
              </a:rPr>
              <a:t>※</a:t>
            </a:r>
            <a:r>
              <a:rPr lang="ja-JP" altLang="en-US" sz="1200" b="1" dirty="0">
                <a:solidFill>
                  <a:prstClr val="black"/>
                </a:solidFill>
                <a:latin typeface="游ゴシック" panose="020F0502020204030204"/>
                <a:ea typeface="游ゴシック" panose="020B0400000000000000" pitchFamily="50" charset="-128"/>
              </a:rPr>
              <a:t>自己施術は療養費の対象外</a:t>
            </a:r>
          </a:p>
        </p:txBody>
      </p:sp>
      <p:sp>
        <p:nvSpPr>
          <p:cNvPr id="15" name="正方形/長方形 14">
            <a:extLst>
              <a:ext uri="{FF2B5EF4-FFF2-40B4-BE49-F238E27FC236}">
                <a16:creationId xmlns:a16="http://schemas.microsoft.com/office/drawing/2014/main" id="{DCEFA055-2222-461B-9035-90148C1800C3}"/>
              </a:ext>
            </a:extLst>
          </p:cNvPr>
          <p:cNvSpPr/>
          <p:nvPr/>
        </p:nvSpPr>
        <p:spPr>
          <a:xfrm>
            <a:off x="6490505" y="1746351"/>
            <a:ext cx="2329967" cy="668918"/>
          </a:xfrm>
          <a:prstGeom prst="rect">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b="1" dirty="0">
                <a:solidFill>
                  <a:prstClr val="black"/>
                </a:solidFill>
                <a:latin typeface="游ゴシック" panose="020F0502020204030204"/>
                <a:ea typeface="游ゴシック" panose="020B0400000000000000" pitchFamily="50" charset="-128"/>
              </a:rPr>
              <a:t>厚生局への情報提供</a:t>
            </a:r>
            <a:endParaRPr lang="ja-JP" altLang="en-US" sz="1200" b="1" dirty="0">
              <a:solidFill>
                <a:prstClr val="black"/>
              </a:solidFill>
              <a:latin typeface="游ゴシック" panose="020F0502020204030204"/>
              <a:ea typeface="游ゴシック" panose="020B0400000000000000" pitchFamily="50" charset="-128"/>
            </a:endParaRPr>
          </a:p>
        </p:txBody>
      </p:sp>
      <p:sp>
        <p:nvSpPr>
          <p:cNvPr id="27" name="テキスト ボックス 26">
            <a:extLst>
              <a:ext uri="{FF2B5EF4-FFF2-40B4-BE49-F238E27FC236}">
                <a16:creationId xmlns:a16="http://schemas.microsoft.com/office/drawing/2014/main" id="{EC8D6146-9EF4-42DE-BD64-9C1D0149A055}"/>
              </a:ext>
            </a:extLst>
          </p:cNvPr>
          <p:cNvSpPr txBox="1">
            <a:spLocks/>
          </p:cNvSpPr>
          <p:nvPr/>
        </p:nvSpPr>
        <p:spPr>
          <a:xfrm>
            <a:off x="438154" y="5407428"/>
            <a:ext cx="8382318" cy="1269437"/>
          </a:xfrm>
          <a:prstGeom prst="rect">
            <a:avLst/>
          </a:prstGeom>
          <a:solidFill>
            <a:schemeClr val="accent1">
              <a:lumMod val="20000"/>
              <a:lumOff val="80000"/>
            </a:schemeClr>
          </a:solidFill>
          <a:ln w="76200">
            <a:solidFill>
              <a:schemeClr val="accent1">
                <a:lumMod val="20000"/>
                <a:lumOff val="80000"/>
              </a:schemeClr>
            </a:solidFill>
          </a:ln>
        </p:spPr>
        <p:txBody>
          <a:bodyPr wrap="square" rtlCol="0" anchor="ctr" anchorCtr="1">
            <a:noAutofit/>
          </a:bodyPr>
          <a:lstStyle/>
          <a:p>
            <a:pPr algn="ctr">
              <a:defRPr/>
            </a:pPr>
            <a:r>
              <a:rPr lang="ja-JP" altLang="en-US" b="1" dirty="0">
                <a:solidFill>
                  <a:prstClr val="black"/>
                </a:solidFill>
                <a:latin typeface="游ゴシック" panose="020F0502020204030204"/>
                <a:ea typeface="游ゴシック" panose="020B0400000000000000" pitchFamily="50" charset="-128"/>
              </a:rPr>
              <a:t>当該患者が、その後に</a:t>
            </a:r>
            <a:r>
              <a:rPr lang="ja-JP" altLang="en-US" b="1" dirty="0">
                <a:solidFill>
                  <a:srgbClr val="C00000"/>
                </a:solidFill>
                <a:latin typeface="游ゴシック" panose="020F0502020204030204"/>
                <a:ea typeface="游ゴシック" panose="020B0400000000000000" pitchFamily="50" charset="-128"/>
              </a:rPr>
              <a:t>他の施術所を受療した場合</a:t>
            </a:r>
            <a:r>
              <a:rPr lang="ja-JP" altLang="en-US" b="1" dirty="0">
                <a:solidFill>
                  <a:prstClr val="black"/>
                </a:solidFill>
                <a:latin typeface="游ゴシック" panose="020F0502020204030204"/>
                <a:ea typeface="游ゴシック" panose="020B0400000000000000" pitchFamily="50" charset="-128"/>
              </a:rPr>
              <a:t>の</a:t>
            </a:r>
            <a:endParaRPr lang="en-US" altLang="ja-JP" b="1" dirty="0">
              <a:solidFill>
                <a:prstClr val="black"/>
              </a:solidFill>
              <a:latin typeface="游ゴシック" panose="020F0502020204030204"/>
              <a:ea typeface="游ゴシック" panose="020B0400000000000000" pitchFamily="50" charset="-128"/>
            </a:endParaRPr>
          </a:p>
          <a:p>
            <a:pPr algn="ctr">
              <a:defRPr/>
            </a:pPr>
            <a:r>
              <a:rPr lang="ja-JP" altLang="en-US" b="1" dirty="0">
                <a:solidFill>
                  <a:prstClr val="black"/>
                </a:solidFill>
                <a:latin typeface="游ゴシック" panose="020F0502020204030204"/>
                <a:ea typeface="游ゴシック" panose="020B0400000000000000" pitchFamily="50" charset="-128"/>
              </a:rPr>
              <a:t>受領委任払いの中止</a:t>
            </a:r>
            <a:endParaRPr lang="en-US" altLang="ja-JP" b="1" dirty="0">
              <a:solidFill>
                <a:prstClr val="black"/>
              </a:solidFill>
              <a:latin typeface="游ゴシック" panose="020F0502020204030204"/>
              <a:ea typeface="游ゴシック" panose="020B0400000000000000" pitchFamily="50" charset="-128"/>
            </a:endParaRPr>
          </a:p>
        </p:txBody>
      </p:sp>
      <p:sp>
        <p:nvSpPr>
          <p:cNvPr id="14" name="テキスト ボックス 13">
            <a:extLst>
              <a:ext uri="{FF2B5EF4-FFF2-40B4-BE49-F238E27FC236}">
                <a16:creationId xmlns:a16="http://schemas.microsoft.com/office/drawing/2014/main" id="{A79EE4EE-BAC1-40F4-AF46-9E7E74A319F0}"/>
              </a:ext>
            </a:extLst>
          </p:cNvPr>
          <p:cNvSpPr txBox="1"/>
          <p:nvPr/>
        </p:nvSpPr>
        <p:spPr>
          <a:xfrm>
            <a:off x="438154" y="2957968"/>
            <a:ext cx="8382318" cy="1944000"/>
          </a:xfrm>
          <a:prstGeom prst="rect">
            <a:avLst/>
          </a:prstGeom>
          <a:solidFill>
            <a:schemeClr val="accent1">
              <a:lumMod val="20000"/>
              <a:lumOff val="80000"/>
            </a:schemeClr>
          </a:solidFill>
          <a:ln w="76200">
            <a:solidFill>
              <a:schemeClr val="accent1">
                <a:lumMod val="20000"/>
                <a:lumOff val="80000"/>
              </a:schemeClr>
            </a:solidFill>
          </a:ln>
        </p:spPr>
        <p:txBody>
          <a:bodyPr wrap="square" tIns="0" bIns="144000" rtlCol="0" anchor="ctr" anchorCtr="1">
            <a:noAutofit/>
          </a:bodyPr>
          <a:lstStyle/>
          <a:p>
            <a:pPr algn="ctr">
              <a:defRPr/>
            </a:pPr>
            <a:r>
              <a:rPr lang="ja-JP" altLang="en-US" b="1" dirty="0">
                <a:solidFill>
                  <a:prstClr val="black"/>
                </a:solidFill>
                <a:latin typeface="游ゴシック" panose="020F0502020204030204"/>
                <a:ea typeface="游ゴシック" panose="020B0400000000000000" pitchFamily="50" charset="-128"/>
              </a:rPr>
              <a:t>施術管理者へ　➡　</a:t>
            </a:r>
            <a:r>
              <a:rPr lang="ja-JP" altLang="en-US" b="1" dirty="0">
                <a:solidFill>
                  <a:srgbClr val="C00000"/>
                </a:solidFill>
                <a:latin typeface="游ゴシック" panose="020F0502020204030204"/>
                <a:ea typeface="游ゴシック" panose="020B0400000000000000" pitchFamily="50" charset="-128"/>
              </a:rPr>
              <a:t>償還払い変更通知</a:t>
            </a:r>
            <a:r>
              <a:rPr lang="ja-JP" altLang="en-US" b="1" dirty="0">
                <a:solidFill>
                  <a:prstClr val="black"/>
                </a:solidFill>
                <a:latin typeface="游ゴシック" panose="020F0502020204030204"/>
                <a:ea typeface="游ゴシック" panose="020B0400000000000000" pitchFamily="50" charset="-128"/>
              </a:rPr>
              <a:t>送付</a:t>
            </a:r>
            <a:endParaRPr lang="en-US" altLang="ja-JP" b="1" dirty="0">
              <a:solidFill>
                <a:prstClr val="black"/>
              </a:solidFill>
              <a:latin typeface="游ゴシック" panose="020F0502020204030204"/>
              <a:ea typeface="游ゴシック" panose="020B0400000000000000" pitchFamily="50" charset="-128"/>
            </a:endParaRPr>
          </a:p>
          <a:p>
            <a:pPr algn="ctr">
              <a:defRPr/>
            </a:pPr>
            <a:r>
              <a:rPr lang="ja-JP" altLang="en-US" b="1" dirty="0">
                <a:solidFill>
                  <a:prstClr val="black"/>
                </a:solidFill>
                <a:latin typeface="游ゴシック" panose="020F0502020204030204"/>
                <a:ea typeface="游ゴシック" panose="020B0400000000000000" pitchFamily="50" charset="-128"/>
              </a:rPr>
              <a:t>　　　</a:t>
            </a:r>
            <a:endParaRPr lang="en-US" altLang="ja-JP" b="1" dirty="0">
              <a:solidFill>
                <a:prstClr val="black"/>
              </a:solidFill>
              <a:latin typeface="游ゴシック" panose="020F0502020204030204"/>
              <a:ea typeface="游ゴシック" panose="020B0400000000000000" pitchFamily="50" charset="-128"/>
            </a:endParaRPr>
          </a:p>
          <a:p>
            <a:pPr algn="ctr">
              <a:defRPr/>
            </a:pPr>
            <a:r>
              <a:rPr lang="ja-JP" altLang="en-US" b="1" dirty="0">
                <a:solidFill>
                  <a:prstClr val="black"/>
                </a:solidFill>
                <a:latin typeface="游ゴシック" panose="020F0502020204030204"/>
                <a:ea typeface="游ゴシック" panose="020B0400000000000000" pitchFamily="50" charset="-128"/>
              </a:rPr>
              <a:t>　　　患者へ　➡　</a:t>
            </a:r>
            <a:r>
              <a:rPr lang="ja-JP" altLang="en-US" b="1" dirty="0">
                <a:solidFill>
                  <a:srgbClr val="C00000"/>
                </a:solidFill>
                <a:latin typeface="游ゴシック" panose="020F0502020204030204"/>
                <a:ea typeface="游ゴシック" panose="020B0400000000000000" pitchFamily="50" charset="-128"/>
              </a:rPr>
              <a:t>償還払い変更通知</a:t>
            </a:r>
            <a:r>
              <a:rPr lang="ja-JP" altLang="en-US" b="1" dirty="0">
                <a:solidFill>
                  <a:prstClr val="black"/>
                </a:solidFill>
                <a:latin typeface="游ゴシック" panose="020F0502020204030204"/>
                <a:ea typeface="游ゴシック" panose="020B0400000000000000" pitchFamily="50" charset="-128"/>
              </a:rPr>
              <a:t>送付</a:t>
            </a:r>
            <a:endParaRPr lang="en-US" altLang="ja-JP" b="1" dirty="0">
              <a:solidFill>
                <a:prstClr val="black"/>
              </a:solidFill>
              <a:latin typeface="游ゴシック" panose="020F0502020204030204"/>
              <a:ea typeface="游ゴシック" panose="020B0400000000000000" pitchFamily="50" charset="-128"/>
            </a:endParaRPr>
          </a:p>
          <a:p>
            <a:pPr algn="ctr">
              <a:defRPr/>
            </a:pPr>
            <a:r>
              <a:rPr lang="ja-JP" altLang="en-US" b="1" dirty="0">
                <a:solidFill>
                  <a:prstClr val="black"/>
                </a:solidFill>
                <a:latin typeface="游ゴシック" panose="020F0502020204030204"/>
                <a:ea typeface="游ゴシック" panose="020B0400000000000000" pitchFamily="50" charset="-128"/>
              </a:rPr>
              <a:t>　　　　　　　　　療養費支給申請書送付</a:t>
            </a:r>
            <a:endParaRPr lang="en-US" altLang="ja-JP" b="1" dirty="0">
              <a:solidFill>
                <a:prstClr val="black"/>
              </a:solidFill>
              <a:latin typeface="游ゴシック" panose="020F0502020204030204"/>
              <a:ea typeface="游ゴシック" panose="020B0400000000000000" pitchFamily="50" charset="-128"/>
            </a:endParaRPr>
          </a:p>
          <a:p>
            <a:pPr algn="ctr">
              <a:defRPr/>
            </a:pPr>
            <a:r>
              <a:rPr lang="ja-JP" altLang="en-US" b="1" dirty="0">
                <a:solidFill>
                  <a:prstClr val="black"/>
                </a:solidFill>
                <a:latin typeface="游ゴシック" panose="020F0502020204030204"/>
                <a:ea typeface="游ゴシック" panose="020B0400000000000000" pitchFamily="50" charset="-128"/>
              </a:rPr>
              <a:t>　　指導</a:t>
            </a:r>
            <a:r>
              <a:rPr lang="en-US" altLang="ja-JP" b="1" dirty="0">
                <a:solidFill>
                  <a:prstClr val="black"/>
                </a:solidFill>
                <a:latin typeface="游ゴシック" panose="020F0502020204030204"/>
                <a:ea typeface="游ゴシック" panose="020B0400000000000000" pitchFamily="50" charset="-128"/>
              </a:rPr>
              <a:t>※</a:t>
            </a:r>
          </a:p>
        </p:txBody>
      </p:sp>
      <p:sp>
        <p:nvSpPr>
          <p:cNvPr id="2" name="テキスト ボックス 1">
            <a:extLst>
              <a:ext uri="{FF2B5EF4-FFF2-40B4-BE49-F238E27FC236}">
                <a16:creationId xmlns:a16="http://schemas.microsoft.com/office/drawing/2014/main" id="{1BBA9127-40A4-4BE3-B209-7493C8A64DF8}"/>
              </a:ext>
            </a:extLst>
          </p:cNvPr>
          <p:cNvSpPr txBox="1"/>
          <p:nvPr/>
        </p:nvSpPr>
        <p:spPr>
          <a:xfrm>
            <a:off x="2121120" y="4546291"/>
            <a:ext cx="6536613" cy="276999"/>
          </a:xfrm>
          <a:prstGeom prst="rect">
            <a:avLst/>
          </a:prstGeom>
          <a:noFill/>
        </p:spPr>
        <p:txBody>
          <a:bodyPr wrap="square" rtlCol="0">
            <a:spAutoFit/>
          </a:bodyPr>
          <a:lstStyle/>
          <a:p>
            <a:pPr>
              <a:defRPr/>
            </a:pPr>
            <a:r>
              <a:rPr lang="en-US" altLang="ja-JP" sz="1200" b="1" dirty="0">
                <a:solidFill>
                  <a:prstClr val="black"/>
                </a:solidFill>
                <a:latin typeface="游ゴシック" panose="020F0502020204030204"/>
                <a:ea typeface="游ゴシック" panose="020B0400000000000000" pitchFamily="50" charset="-128"/>
              </a:rPr>
              <a:t>※</a:t>
            </a:r>
            <a:r>
              <a:rPr lang="ja-JP" altLang="en-US" sz="1200" b="1" dirty="0">
                <a:solidFill>
                  <a:prstClr val="black"/>
                </a:solidFill>
                <a:latin typeface="游ゴシック" panose="020F0502020204030204"/>
                <a:ea typeface="游ゴシック" panose="020B0400000000000000" pitchFamily="50" charset="-128"/>
              </a:rPr>
              <a:t>償還払い変更通知の到着した月の翌月の施術分から当該通知を施術所へ提示するよう指導 </a:t>
            </a:r>
          </a:p>
        </p:txBody>
      </p:sp>
      <p:sp>
        <p:nvSpPr>
          <p:cNvPr id="20" name="テキスト ボックス 19">
            <a:extLst>
              <a:ext uri="{FF2B5EF4-FFF2-40B4-BE49-F238E27FC236}">
                <a16:creationId xmlns:a16="http://schemas.microsoft.com/office/drawing/2014/main" id="{C5A9B0B7-CD28-41FB-AD5F-9DECB3A95F0B}"/>
              </a:ext>
            </a:extLst>
          </p:cNvPr>
          <p:cNvSpPr txBox="1"/>
          <p:nvPr/>
        </p:nvSpPr>
        <p:spPr>
          <a:xfrm>
            <a:off x="2089287" y="2521258"/>
            <a:ext cx="5442047" cy="276999"/>
          </a:xfrm>
          <a:prstGeom prst="rect">
            <a:avLst/>
          </a:prstGeom>
          <a:noFill/>
        </p:spPr>
        <p:txBody>
          <a:bodyPr wrap="square" rtlCol="0">
            <a:spAutoFit/>
          </a:bodyPr>
          <a:lstStyle/>
          <a:p>
            <a:pPr>
              <a:defRPr/>
            </a:pPr>
            <a:r>
              <a:rPr lang="ja-JP" altLang="en-US" sz="1200" b="1" dirty="0">
                <a:solidFill>
                  <a:prstClr val="black"/>
                </a:solidFill>
                <a:latin typeface="游ゴシック" panose="020F0502020204030204"/>
                <a:ea typeface="游ゴシック" panose="020B0400000000000000" pitchFamily="50" charset="-128"/>
              </a:rPr>
              <a:t>不支給の手続きと並行して、他施術所受療時の償還払い変更手続きを行う</a:t>
            </a:r>
          </a:p>
        </p:txBody>
      </p:sp>
      <p:sp>
        <p:nvSpPr>
          <p:cNvPr id="22" name="矢印: 五方向 21">
            <a:extLst>
              <a:ext uri="{FF2B5EF4-FFF2-40B4-BE49-F238E27FC236}">
                <a16:creationId xmlns:a16="http://schemas.microsoft.com/office/drawing/2014/main" id="{2597C1CC-EF72-4792-B86D-C138062C525A}"/>
              </a:ext>
            </a:extLst>
          </p:cNvPr>
          <p:cNvSpPr/>
          <p:nvPr/>
        </p:nvSpPr>
        <p:spPr>
          <a:xfrm rot="20784601">
            <a:off x="364012" y="3529492"/>
            <a:ext cx="2023792" cy="1071023"/>
          </a:xfrm>
          <a:prstGeom prst="homePlate">
            <a:avLst>
              <a:gd name="adj" fmla="val 41940"/>
            </a:avLst>
          </a:prstGeom>
          <a:solidFill>
            <a:schemeClr val="bg1"/>
          </a:solidFill>
          <a:ln w="762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400" b="1" dirty="0">
                <a:solidFill>
                  <a:prstClr val="black"/>
                </a:solidFill>
                <a:latin typeface="游ゴシック" panose="020F0502020204030204"/>
                <a:ea typeface="游ゴシック" panose="020B0400000000000000" pitchFamily="50" charset="-128"/>
              </a:rPr>
              <a:t>自己施術については</a:t>
            </a:r>
            <a:endParaRPr lang="en-US" altLang="ja-JP" sz="1400" b="1" dirty="0">
              <a:solidFill>
                <a:prstClr val="black"/>
              </a:solidFill>
              <a:latin typeface="游ゴシック" panose="020F0502020204030204"/>
              <a:ea typeface="游ゴシック" panose="020B0400000000000000" pitchFamily="50" charset="-128"/>
            </a:endParaRPr>
          </a:p>
          <a:p>
            <a:pPr algn="ctr">
              <a:defRPr/>
            </a:pPr>
            <a:r>
              <a:rPr lang="ja-JP" altLang="en-US" sz="1400" b="1" dirty="0">
                <a:solidFill>
                  <a:srgbClr val="C00000"/>
                </a:solidFill>
                <a:latin typeface="游ゴシック" panose="020F0502020204030204"/>
                <a:ea typeface="游ゴシック" panose="020B0400000000000000" pitchFamily="50" charset="-128"/>
              </a:rPr>
              <a:t>償還払い注意喚起通知</a:t>
            </a:r>
            <a:r>
              <a:rPr lang="ja-JP" altLang="en-US" sz="1400" b="1" dirty="0">
                <a:solidFill>
                  <a:prstClr val="black"/>
                </a:solidFill>
                <a:latin typeface="游ゴシック" panose="020F0502020204030204"/>
                <a:ea typeface="游ゴシック" panose="020B0400000000000000" pitchFamily="50" charset="-128"/>
              </a:rPr>
              <a:t>の省略が可能</a:t>
            </a:r>
          </a:p>
        </p:txBody>
      </p:sp>
      <p:sp>
        <p:nvSpPr>
          <p:cNvPr id="25" name="二等辺三角形 24">
            <a:extLst>
              <a:ext uri="{FF2B5EF4-FFF2-40B4-BE49-F238E27FC236}">
                <a16:creationId xmlns:a16="http://schemas.microsoft.com/office/drawing/2014/main" id="{C9364624-C42E-4466-814B-0150910D3F41}"/>
              </a:ext>
            </a:extLst>
          </p:cNvPr>
          <p:cNvSpPr/>
          <p:nvPr/>
        </p:nvSpPr>
        <p:spPr>
          <a:xfrm rot="10800000">
            <a:off x="4350673" y="5045967"/>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a:extLst>
              <a:ext uri="{FF2B5EF4-FFF2-40B4-BE49-F238E27FC236}">
                <a16:creationId xmlns:a16="http://schemas.microsoft.com/office/drawing/2014/main" id="{CEC1259E-62C2-4F2E-A94A-EC34BB90A264}"/>
              </a:ext>
            </a:extLst>
          </p:cNvPr>
          <p:cNvSpPr/>
          <p:nvPr/>
        </p:nvSpPr>
        <p:spPr>
          <a:xfrm rot="10800000">
            <a:off x="1638420" y="2567828"/>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a:extLst>
              <a:ext uri="{FF2B5EF4-FFF2-40B4-BE49-F238E27FC236}">
                <a16:creationId xmlns:a16="http://schemas.microsoft.com/office/drawing/2014/main" id="{E9CED27C-9AF6-406A-97D9-8E0F2341F961}"/>
              </a:ext>
            </a:extLst>
          </p:cNvPr>
          <p:cNvSpPr/>
          <p:nvPr/>
        </p:nvSpPr>
        <p:spPr>
          <a:xfrm rot="5400000">
            <a:off x="3308641" y="2017632"/>
            <a:ext cx="324000" cy="1224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a:extLst>
              <a:ext uri="{FF2B5EF4-FFF2-40B4-BE49-F238E27FC236}">
                <a16:creationId xmlns:a16="http://schemas.microsoft.com/office/drawing/2014/main" id="{081BC227-CBCF-4F5A-AD69-67892F096660}"/>
              </a:ext>
            </a:extLst>
          </p:cNvPr>
          <p:cNvSpPr/>
          <p:nvPr/>
        </p:nvSpPr>
        <p:spPr>
          <a:xfrm rot="5400000">
            <a:off x="6149000" y="2017632"/>
            <a:ext cx="324000" cy="1224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44200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3E95A5DB-F322-450D-9C18-A14237FA65DA}"/>
              </a:ext>
            </a:extLst>
          </p:cNvPr>
          <p:cNvSpPr txBox="1"/>
          <p:nvPr/>
        </p:nvSpPr>
        <p:spPr>
          <a:xfrm>
            <a:off x="4854890" y="4686544"/>
            <a:ext cx="4068000" cy="1872000"/>
          </a:xfrm>
          <a:prstGeom prst="rect">
            <a:avLst/>
          </a:prstGeom>
          <a:solidFill>
            <a:schemeClr val="accent1">
              <a:lumMod val="20000"/>
              <a:lumOff val="80000"/>
            </a:schemeClr>
          </a:solidFill>
          <a:ln w="76200">
            <a:solidFill>
              <a:schemeClr val="accent1">
                <a:lumMod val="20000"/>
                <a:lumOff val="80000"/>
              </a:schemeClr>
            </a:solidFill>
          </a:ln>
        </p:spPr>
        <p:txBody>
          <a:bodyPr wrap="square" tIns="0" rIns="108000" bIns="360000" rtlCol="0" anchor="ctr" anchorCtr="1">
            <a:noAutofit/>
          </a:bodyPr>
          <a:lstStyle/>
          <a:p>
            <a:pPr algn="ctr"/>
            <a:r>
              <a:rPr lang="ja-JP" altLang="en-US" sz="1600" b="1" dirty="0">
                <a:latin typeface="游ゴシック" panose="020B0400000000000000" pitchFamily="50" charset="-128"/>
                <a:ea typeface="游ゴシック" panose="020B0400000000000000" pitchFamily="50" charset="-128"/>
              </a:rPr>
              <a:t>施術管理者へ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患者へ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療養費支給申請書送付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指導</a:t>
            </a:r>
            <a:r>
              <a:rPr lang="en-US" altLang="ja-JP" sz="1600" b="1" dirty="0">
                <a:latin typeface="游ゴシック" panose="020B0400000000000000" pitchFamily="50" charset="-128"/>
                <a:ea typeface="游ゴシック" panose="020B0400000000000000" pitchFamily="50" charset="-128"/>
              </a:rPr>
              <a:t>※</a:t>
            </a:r>
          </a:p>
        </p:txBody>
      </p:sp>
      <p:sp>
        <p:nvSpPr>
          <p:cNvPr id="4" name="正方形/長方形 3">
            <a:extLst>
              <a:ext uri="{FF2B5EF4-FFF2-40B4-BE49-F238E27FC236}">
                <a16:creationId xmlns:a16="http://schemas.microsoft.com/office/drawing/2014/main" id="{05F83F02-3136-412D-A720-34B40DEF60CF}"/>
              </a:ext>
            </a:extLst>
          </p:cNvPr>
          <p:cNvSpPr/>
          <p:nvPr/>
        </p:nvSpPr>
        <p:spPr>
          <a:xfrm>
            <a:off x="213691" y="1694745"/>
            <a:ext cx="4017600" cy="101880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自家施術に係る療養費を繰り返し請求</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en-US" altLang="ja-JP" sz="1600" b="1" dirty="0">
                <a:solidFill>
                  <a:schemeClr val="tx1"/>
                </a:solidFill>
                <a:latin typeface="游ゴシック" panose="020B0400000000000000" pitchFamily="50" charset="-128"/>
                <a:ea typeface="游ゴシック" panose="020B0400000000000000" pitchFamily="50" charset="-128"/>
              </a:rPr>
              <a:t>※2</a:t>
            </a:r>
            <a:r>
              <a:rPr lang="ja-JP" altLang="en-US" sz="1600" b="1" dirty="0">
                <a:solidFill>
                  <a:schemeClr val="tx1"/>
                </a:solidFill>
                <a:latin typeface="游ゴシック" panose="020B0400000000000000" pitchFamily="50" charset="-128"/>
                <a:ea typeface="游ゴシック" panose="020B0400000000000000" pitchFamily="50" charset="-128"/>
              </a:rPr>
              <a:t>回以上</a:t>
            </a:r>
            <a:r>
              <a:rPr lang="ja-JP" altLang="en-US" sz="1600" b="1" dirty="0" smtClean="0">
                <a:solidFill>
                  <a:schemeClr val="tx1"/>
                </a:solidFill>
                <a:latin typeface="游ゴシック" panose="020B0400000000000000" pitchFamily="50" charset="-128"/>
                <a:ea typeface="游ゴシック" panose="020B0400000000000000" pitchFamily="50" charset="-128"/>
              </a:rPr>
              <a:t>の施術</a:t>
            </a:r>
            <a:endParaRPr lang="ja-JP" altLang="en-US" sz="1600" b="1" dirty="0">
              <a:solidFill>
                <a:schemeClr val="tx1"/>
              </a:solidFill>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33F6B729-3693-43FC-8D50-2302D47FB419}"/>
              </a:ext>
            </a:extLst>
          </p:cNvPr>
          <p:cNvSpPr txBox="1"/>
          <p:nvPr/>
        </p:nvSpPr>
        <p:spPr>
          <a:xfrm>
            <a:off x="203277" y="821509"/>
            <a:ext cx="8716618" cy="923330"/>
          </a:xfrm>
          <a:prstGeom prst="rect">
            <a:avLst/>
          </a:prstGeom>
          <a:noFill/>
        </p:spPr>
        <p:txBody>
          <a:bodyPr wrap="square" rtlCol="0">
            <a:spAutoFit/>
          </a:bodyPr>
          <a:lstStyle/>
          <a:p>
            <a:r>
              <a:rPr lang="ja-JP" altLang="en-US" b="1" dirty="0">
                <a:latin typeface="游ゴシック" panose="020B0400000000000000" pitchFamily="50" charset="-128"/>
                <a:ea typeface="游ゴシック" panose="020B0400000000000000" pitchFamily="50" charset="-128"/>
              </a:rPr>
              <a:t>②自家施術（柔道整復師による家族に対する施術、柔道整復師による関連施術所の　　</a:t>
            </a:r>
            <a:endParaRPr lang="en-US" altLang="ja-JP" b="1" dirty="0">
              <a:latin typeface="游ゴシック" panose="020B0400000000000000" pitchFamily="50" charset="-128"/>
              <a:ea typeface="游ゴシック" panose="020B0400000000000000" pitchFamily="50" charset="-128"/>
            </a:endParaRPr>
          </a:p>
          <a:p>
            <a:r>
              <a:rPr lang="ja-JP" altLang="en-US" b="1" dirty="0">
                <a:latin typeface="游ゴシック" panose="020B0400000000000000" pitchFamily="50" charset="-128"/>
                <a:ea typeface="游ゴシック" panose="020B0400000000000000" pitchFamily="50" charset="-128"/>
              </a:rPr>
              <a:t>　開設者及び従業員に対する施術）を繰り返し受けている患者</a:t>
            </a:r>
          </a:p>
          <a:p>
            <a:r>
              <a:rPr lang="ja-JP" altLang="en-US" b="1" dirty="0">
                <a:latin typeface="游ゴシック" panose="020B0400000000000000" pitchFamily="50" charset="-128"/>
                <a:ea typeface="游ゴシック" panose="020B0400000000000000" pitchFamily="50" charset="-128"/>
              </a:rPr>
              <a:t>　</a:t>
            </a:r>
            <a:endParaRPr lang="en-US" altLang="ja-JP" b="1" dirty="0">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B2E66B4-A0D2-4BBF-872A-29A658AE9D7F}"/>
              </a:ext>
            </a:extLst>
          </p:cNvPr>
          <p:cNvSpPr/>
          <p:nvPr/>
        </p:nvSpPr>
        <p:spPr>
          <a:xfrm>
            <a:off x="213691" y="3203814"/>
            <a:ext cx="4017600" cy="101880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施術管理者と患者へ</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rgbClr val="C00000"/>
                </a:solidFill>
                <a:latin typeface="游ゴシック" panose="020B0400000000000000" pitchFamily="50" charset="-128"/>
                <a:ea typeface="游ゴシック" panose="020B0400000000000000" pitchFamily="50" charset="-128"/>
              </a:rPr>
              <a:t>償還払い注意喚起通知</a:t>
            </a:r>
            <a:r>
              <a:rPr lang="ja-JP" altLang="en-US" sz="1600" b="1" dirty="0">
                <a:solidFill>
                  <a:schemeClr val="tx1"/>
                </a:solidFill>
                <a:latin typeface="游ゴシック" panose="020B0400000000000000" pitchFamily="50" charset="-128"/>
                <a:ea typeface="游ゴシック" panose="020B0400000000000000" pitchFamily="50" charset="-128"/>
              </a:rPr>
              <a:t>の送付</a:t>
            </a:r>
          </a:p>
        </p:txBody>
      </p:sp>
      <p:sp>
        <p:nvSpPr>
          <p:cNvPr id="15" name="正方形/長方形 14">
            <a:extLst>
              <a:ext uri="{FF2B5EF4-FFF2-40B4-BE49-F238E27FC236}">
                <a16:creationId xmlns:a16="http://schemas.microsoft.com/office/drawing/2014/main" id="{DCEFA055-2222-461B-9035-90148C1800C3}"/>
              </a:ext>
            </a:extLst>
          </p:cNvPr>
          <p:cNvSpPr/>
          <p:nvPr/>
        </p:nvSpPr>
        <p:spPr>
          <a:xfrm>
            <a:off x="4854890" y="1694745"/>
            <a:ext cx="4068000" cy="1017091"/>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患者へ文書等により事実確認</a:t>
            </a:r>
            <a:endParaRPr lang="en-US" altLang="ja-JP" sz="1200" b="1" dirty="0">
              <a:solidFill>
                <a:schemeClr val="tx1"/>
              </a:solidFill>
              <a:latin typeface="游ゴシック" panose="020B0400000000000000" pitchFamily="50" charset="-128"/>
              <a:ea typeface="游ゴシック" panose="020B0400000000000000" pitchFamily="50" charset="-128"/>
            </a:endParaRPr>
          </a:p>
          <a:p>
            <a:r>
              <a:rPr lang="ja-JP" altLang="en-US" sz="1200" b="1" dirty="0">
                <a:solidFill>
                  <a:schemeClr val="tx1"/>
                </a:solidFill>
                <a:latin typeface="游ゴシック" panose="020B0400000000000000" pitchFamily="50" charset="-128"/>
                <a:ea typeface="游ゴシック" panose="020B0400000000000000" pitchFamily="50" charset="-128"/>
              </a:rPr>
              <a:t>　　</a:t>
            </a:r>
            <a:r>
              <a:rPr lang="en-US" altLang="ja-JP" sz="1200" b="1" dirty="0">
                <a:solidFill>
                  <a:schemeClr val="tx1"/>
                </a:solidFill>
                <a:latin typeface="游ゴシック" panose="020B0400000000000000" pitchFamily="50" charset="-128"/>
                <a:ea typeface="游ゴシック" panose="020B0400000000000000" pitchFamily="50" charset="-128"/>
              </a:rPr>
              <a:t>※</a:t>
            </a:r>
            <a:r>
              <a:rPr lang="ja-JP" altLang="en-US" sz="1200" b="1" dirty="0">
                <a:solidFill>
                  <a:schemeClr val="tx1"/>
                </a:solidFill>
                <a:latin typeface="游ゴシック" panose="020B0400000000000000" pitchFamily="50" charset="-128"/>
                <a:ea typeface="游ゴシック" panose="020B0400000000000000" pitchFamily="50" charset="-128"/>
              </a:rPr>
              <a:t>施術内容、回数、施術の事実確認、負傷原因、</a:t>
            </a:r>
            <a:endParaRPr lang="en-US" altLang="ja-JP" sz="1200" b="1" dirty="0">
              <a:solidFill>
                <a:schemeClr val="tx1"/>
              </a:solidFill>
              <a:latin typeface="游ゴシック" panose="020B0400000000000000" pitchFamily="50" charset="-128"/>
              <a:ea typeface="游ゴシック" panose="020B0400000000000000" pitchFamily="50" charset="-128"/>
            </a:endParaRPr>
          </a:p>
          <a:p>
            <a:r>
              <a:rPr lang="ja-JP" altLang="en-US" sz="1200" b="1" dirty="0">
                <a:solidFill>
                  <a:schemeClr val="tx1"/>
                </a:solidFill>
                <a:latin typeface="游ゴシック" panose="020B0400000000000000" pitchFamily="50" charset="-128"/>
                <a:ea typeface="游ゴシック" panose="020B0400000000000000" pitchFamily="50" charset="-128"/>
              </a:rPr>
              <a:t>　　　　　なぜ自家施術を受療しているのかなど</a:t>
            </a:r>
          </a:p>
        </p:txBody>
      </p:sp>
      <p:sp>
        <p:nvSpPr>
          <p:cNvPr id="5" name="テキスト ボックス 4">
            <a:extLst>
              <a:ext uri="{FF2B5EF4-FFF2-40B4-BE49-F238E27FC236}">
                <a16:creationId xmlns:a16="http://schemas.microsoft.com/office/drawing/2014/main" id="{D7A5B2A6-F87A-44FD-A00D-67AD3A001E0B}"/>
              </a:ext>
            </a:extLst>
          </p:cNvPr>
          <p:cNvSpPr txBox="1"/>
          <p:nvPr/>
        </p:nvSpPr>
        <p:spPr>
          <a:xfrm>
            <a:off x="5154154" y="6127657"/>
            <a:ext cx="3570208" cy="430887"/>
          </a:xfrm>
          <a:prstGeom prst="rect">
            <a:avLst/>
          </a:prstGeom>
          <a:noFill/>
        </p:spPr>
        <p:txBody>
          <a:bodyPr wrap="none" lIns="72000" rIns="72000" rtlCol="0">
            <a:spAutoFit/>
          </a:bodyPr>
          <a:lstStyle/>
          <a:p>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償還払い変更通知の到着した月の翌月の施術分から</a:t>
            </a:r>
            <a:endParaRPr lang="en-US" altLang="ja-JP" sz="1100" dirty="0">
              <a:latin typeface="游ゴシック" panose="020B0400000000000000" pitchFamily="50" charset="-128"/>
              <a:ea typeface="游ゴシック" panose="020B0400000000000000" pitchFamily="50" charset="-128"/>
            </a:endParaRPr>
          </a:p>
          <a:p>
            <a:r>
              <a:rPr lang="ja-JP" altLang="en-US" sz="1100" dirty="0">
                <a:latin typeface="游ゴシック" panose="020B0400000000000000" pitchFamily="50" charset="-128"/>
                <a:ea typeface="游ゴシック" panose="020B0400000000000000" pitchFamily="50" charset="-128"/>
              </a:rPr>
              <a:t>　当該通知を全ての施術所へ提示するよう指導 </a:t>
            </a:r>
          </a:p>
        </p:txBody>
      </p:sp>
      <p:sp>
        <p:nvSpPr>
          <p:cNvPr id="8" name="正方形/長方形 7">
            <a:extLst>
              <a:ext uri="{FF2B5EF4-FFF2-40B4-BE49-F238E27FC236}">
                <a16:creationId xmlns:a16="http://schemas.microsoft.com/office/drawing/2014/main" id="{30401132-251F-4E61-B947-B322194F2E5E}"/>
              </a:ext>
            </a:extLst>
          </p:cNvPr>
          <p:cNvSpPr/>
          <p:nvPr/>
        </p:nvSpPr>
        <p:spPr>
          <a:xfrm>
            <a:off x="213691" y="4686544"/>
            <a:ext cx="4017600" cy="1210015"/>
          </a:xfrm>
          <a:prstGeom prst="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送付した月の翌月以降の療養費請求を</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確認し、引き続き関連施術所等から</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療養費請求が行われている</a:t>
            </a:r>
          </a:p>
        </p:txBody>
      </p:sp>
      <p:sp>
        <p:nvSpPr>
          <p:cNvPr id="17" name="正方形/長方形 16">
            <a:extLst>
              <a:ext uri="{FF2B5EF4-FFF2-40B4-BE49-F238E27FC236}">
                <a16:creationId xmlns:a16="http://schemas.microsoft.com/office/drawing/2014/main" id="{4F3995FC-FC53-48EC-A92F-5AF0F6AFFBEF}"/>
              </a:ext>
            </a:extLst>
          </p:cNvPr>
          <p:cNvSpPr/>
          <p:nvPr/>
        </p:nvSpPr>
        <p:spPr>
          <a:xfrm>
            <a:off x="4854890" y="3203814"/>
            <a:ext cx="4068000" cy="1018800"/>
          </a:xfrm>
          <a:prstGeom prst="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引き続き自家施術をうけており、</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償還払いへの変更が適当と判断した場合</a:t>
            </a:r>
          </a:p>
        </p:txBody>
      </p:sp>
      <p:cxnSp>
        <p:nvCxnSpPr>
          <p:cNvPr id="64" name="コネクタ: カギ線 63">
            <a:extLst>
              <a:ext uri="{FF2B5EF4-FFF2-40B4-BE49-F238E27FC236}">
                <a16:creationId xmlns:a16="http://schemas.microsoft.com/office/drawing/2014/main" id="{50E9302E-9917-4684-9425-C691F422355C}"/>
              </a:ext>
            </a:extLst>
          </p:cNvPr>
          <p:cNvCxnSpPr>
            <a:cxnSpLocks/>
            <a:stCxn id="8" idx="3"/>
            <a:endCxn id="15" idx="1"/>
          </p:cNvCxnSpPr>
          <p:nvPr/>
        </p:nvCxnSpPr>
        <p:spPr>
          <a:xfrm flipV="1">
            <a:off x="4231291" y="2203291"/>
            <a:ext cx="623599" cy="3088261"/>
          </a:xfrm>
          <a:prstGeom prst="bentConnector3">
            <a:avLst/>
          </a:prstGeom>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42BD3ACA-AD8D-48B8-9EC0-DB094DDC8C31}"/>
              </a:ext>
            </a:extLst>
          </p:cNvPr>
          <p:cNvSpPr txBox="1"/>
          <p:nvPr/>
        </p:nvSpPr>
        <p:spPr>
          <a:xfrm>
            <a:off x="7110592" y="2848739"/>
            <a:ext cx="1980029" cy="246221"/>
          </a:xfrm>
          <a:prstGeom prst="rect">
            <a:avLst/>
          </a:prstGeom>
          <a:noFill/>
        </p:spPr>
        <p:txBody>
          <a:bodyPr wrap="none" rtlCol="0">
            <a:spAutoFit/>
          </a:bodyPr>
          <a:lstStyle/>
          <a:p>
            <a:r>
              <a:rPr lang="ja-JP" altLang="en-US" sz="1000" dirty="0">
                <a:latin typeface="游ゴシック" panose="020B0400000000000000" pitchFamily="50" charset="-128"/>
                <a:ea typeface="游ゴシック" panose="020B0400000000000000" pitchFamily="50" charset="-128"/>
              </a:rPr>
              <a:t>それでもなお理解が得られず</a:t>
            </a:r>
            <a:r>
              <a:rPr lang="en-US" altLang="ja-JP" sz="1000" dirty="0">
                <a:latin typeface="游ゴシック" panose="020B0400000000000000" pitchFamily="50" charset="-128"/>
                <a:ea typeface="游ゴシック" panose="020B0400000000000000" pitchFamily="50" charset="-128"/>
              </a:rPr>
              <a:t>…</a:t>
            </a:r>
            <a:endParaRPr lang="ja-JP" altLang="en-US" sz="1000" dirty="0">
              <a:latin typeface="游ゴシック" panose="020B0400000000000000" pitchFamily="50" charset="-128"/>
              <a:ea typeface="游ゴシック" panose="020B0400000000000000" pitchFamily="50" charset="-128"/>
            </a:endParaRPr>
          </a:p>
        </p:txBody>
      </p:sp>
      <p:sp>
        <p:nvSpPr>
          <p:cNvPr id="18" name="正方形/長方形 17">
            <a:extLst>
              <a:ext uri="{FF2B5EF4-FFF2-40B4-BE49-F238E27FC236}">
                <a16:creationId xmlns:a16="http://schemas.microsoft.com/office/drawing/2014/main" id="{857667F9-2D1C-4CC1-8FE8-C1572A468D67}"/>
              </a:ext>
            </a:extLst>
          </p:cNvPr>
          <p:cNvSpPr/>
          <p:nvPr/>
        </p:nvSpPr>
        <p:spPr>
          <a:xfrm>
            <a:off x="0" y="-1441"/>
            <a:ext cx="9144000" cy="646332"/>
          </a:xfrm>
          <a:prstGeom prst="rect">
            <a:avLst/>
          </a:prstGeom>
          <a:solidFill>
            <a:srgbClr val="537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100" b="1" dirty="0">
                <a:solidFill>
                  <a:prstClr val="white"/>
                </a:solidFill>
                <a:latin typeface="游ゴシック" panose="020B0400000000000000" pitchFamily="50" charset="-128"/>
                <a:ea typeface="游ゴシック" panose="020B0400000000000000" pitchFamily="50" charset="-128"/>
              </a:rPr>
              <a:t>「受領委任払い」から「償還払い」に変更する手順</a:t>
            </a:r>
            <a:endParaRPr lang="en-US" altLang="ja-JP" sz="2100" b="1" dirty="0">
              <a:solidFill>
                <a:prstClr val="white"/>
              </a:solidFill>
              <a:latin typeface="游ゴシック" panose="020B0400000000000000" pitchFamily="50" charset="-128"/>
              <a:ea typeface="游ゴシック" panose="020B0400000000000000" pitchFamily="50" charset="-128"/>
            </a:endParaRPr>
          </a:p>
        </p:txBody>
      </p:sp>
      <p:sp>
        <p:nvSpPr>
          <p:cNvPr id="39" name="二等辺三角形 38">
            <a:extLst>
              <a:ext uri="{FF2B5EF4-FFF2-40B4-BE49-F238E27FC236}">
                <a16:creationId xmlns:a16="http://schemas.microsoft.com/office/drawing/2014/main" id="{20F70B42-4F67-4BDF-8C86-156D1D2CAFCD}"/>
              </a:ext>
            </a:extLst>
          </p:cNvPr>
          <p:cNvSpPr/>
          <p:nvPr/>
        </p:nvSpPr>
        <p:spPr>
          <a:xfrm rot="10800000">
            <a:off x="1998944" y="4372325"/>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BA849319-E712-47A7-B457-D1BE4FF94012}"/>
              </a:ext>
            </a:extLst>
          </p:cNvPr>
          <p:cNvSpPr/>
          <p:nvPr/>
        </p:nvSpPr>
        <p:spPr>
          <a:xfrm rot="10800000">
            <a:off x="2001164" y="2828671"/>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a:extLst>
              <a:ext uri="{FF2B5EF4-FFF2-40B4-BE49-F238E27FC236}">
                <a16:creationId xmlns:a16="http://schemas.microsoft.com/office/drawing/2014/main" id="{AB385D93-736F-4FBE-8AA4-EEE755D0CA5C}"/>
              </a:ext>
            </a:extLst>
          </p:cNvPr>
          <p:cNvSpPr/>
          <p:nvPr/>
        </p:nvSpPr>
        <p:spPr>
          <a:xfrm rot="10800000">
            <a:off x="6723907" y="4372326"/>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a:extLst>
              <a:ext uri="{FF2B5EF4-FFF2-40B4-BE49-F238E27FC236}">
                <a16:creationId xmlns:a16="http://schemas.microsoft.com/office/drawing/2014/main" id="{E6B8DF62-DFDF-4F6F-BFA4-6004FEF087DE}"/>
              </a:ext>
            </a:extLst>
          </p:cNvPr>
          <p:cNvSpPr/>
          <p:nvPr/>
        </p:nvSpPr>
        <p:spPr>
          <a:xfrm rot="10800000">
            <a:off x="6726127" y="2828672"/>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406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3E95A5DB-F322-450D-9C18-A14237FA65DA}"/>
              </a:ext>
            </a:extLst>
          </p:cNvPr>
          <p:cNvSpPr txBox="1"/>
          <p:nvPr/>
        </p:nvSpPr>
        <p:spPr>
          <a:xfrm>
            <a:off x="3379812" y="5197536"/>
            <a:ext cx="5497200" cy="1543832"/>
          </a:xfrm>
          <a:prstGeom prst="rect">
            <a:avLst/>
          </a:prstGeom>
          <a:solidFill>
            <a:schemeClr val="accent1">
              <a:lumMod val="20000"/>
              <a:lumOff val="80000"/>
            </a:schemeClr>
          </a:solidFill>
          <a:ln w="76200">
            <a:solidFill>
              <a:schemeClr val="accent1">
                <a:lumMod val="20000"/>
                <a:lumOff val="80000"/>
              </a:schemeClr>
            </a:solidFill>
          </a:ln>
        </p:spPr>
        <p:txBody>
          <a:bodyPr wrap="square" tIns="0" bIns="216000" rtlCol="0" anchor="ctr" anchorCtr="1">
            <a:noAutofit/>
          </a:bodyPr>
          <a:lstStyle/>
          <a:p>
            <a:pPr algn="ctr"/>
            <a:r>
              <a:rPr lang="ja-JP" altLang="en-US" sz="1600" b="1" dirty="0">
                <a:latin typeface="游ゴシック" panose="020B0400000000000000" pitchFamily="50" charset="-128"/>
                <a:ea typeface="游ゴシック" panose="020B0400000000000000" pitchFamily="50" charset="-128"/>
              </a:rPr>
              <a:t>施術管理者へ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患者へ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療養費支給申請書送付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指導</a:t>
            </a:r>
            <a:r>
              <a:rPr lang="en-US" altLang="ja-JP" sz="1600" b="1" dirty="0">
                <a:latin typeface="游ゴシック" panose="020B0400000000000000" pitchFamily="50" charset="-128"/>
                <a:ea typeface="游ゴシック" panose="020B0400000000000000" pitchFamily="50" charset="-128"/>
              </a:rPr>
              <a:t>※</a:t>
            </a:r>
          </a:p>
        </p:txBody>
      </p:sp>
      <p:sp>
        <p:nvSpPr>
          <p:cNvPr id="4" name="正方形/長方形 3">
            <a:extLst>
              <a:ext uri="{FF2B5EF4-FFF2-40B4-BE49-F238E27FC236}">
                <a16:creationId xmlns:a16="http://schemas.microsoft.com/office/drawing/2014/main" id="{05F83F02-3136-412D-A720-34B40DEF60CF}"/>
              </a:ext>
            </a:extLst>
          </p:cNvPr>
          <p:cNvSpPr/>
          <p:nvPr/>
        </p:nvSpPr>
        <p:spPr>
          <a:xfrm>
            <a:off x="1519310" y="1624735"/>
            <a:ext cx="7399761" cy="487747"/>
          </a:xfrm>
          <a:prstGeom prst="rect">
            <a:avLst/>
          </a:prstGeom>
          <a:noFill/>
          <a:ln w="444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疑義の生じた患者に対し患者照会</a:t>
            </a:r>
            <a:r>
              <a:rPr lang="en-US" altLang="ja-JP" sz="1050" b="1" dirty="0">
                <a:solidFill>
                  <a:srgbClr val="C00000"/>
                </a:solidFill>
                <a:latin typeface="游ゴシック" panose="020B0400000000000000" pitchFamily="50" charset="-128"/>
                <a:ea typeface="游ゴシック" panose="020B0400000000000000" pitchFamily="50" charset="-128"/>
              </a:rPr>
              <a:t>※</a:t>
            </a:r>
            <a:r>
              <a:rPr lang="ja-JP" altLang="en-US" sz="1050" b="1" dirty="0">
                <a:solidFill>
                  <a:srgbClr val="C00000"/>
                </a:solidFill>
                <a:latin typeface="游ゴシック" panose="020B0400000000000000" pitchFamily="50" charset="-128"/>
                <a:ea typeface="游ゴシック" panose="020B0400000000000000" pitchFamily="50" charset="-128"/>
              </a:rPr>
              <a:t>１回目</a:t>
            </a:r>
            <a:endParaRPr lang="ja-JP" altLang="en-US" sz="1200" b="1" dirty="0">
              <a:solidFill>
                <a:srgbClr val="C00000"/>
              </a:solidFill>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33F6B729-3693-43FC-8D50-2302D47FB419}"/>
              </a:ext>
            </a:extLst>
          </p:cNvPr>
          <p:cNvSpPr txBox="1"/>
          <p:nvPr/>
        </p:nvSpPr>
        <p:spPr>
          <a:xfrm>
            <a:off x="224300" y="805875"/>
            <a:ext cx="8716618" cy="646331"/>
          </a:xfrm>
          <a:prstGeom prst="rect">
            <a:avLst/>
          </a:prstGeom>
          <a:noFill/>
        </p:spPr>
        <p:txBody>
          <a:bodyPr wrap="square" rtlCol="0">
            <a:spAutoFit/>
          </a:bodyPr>
          <a:lstStyle/>
          <a:p>
            <a:r>
              <a:rPr lang="ja-JP" altLang="en-US" b="1" dirty="0">
                <a:latin typeface="游ゴシック" panose="020B0400000000000000" pitchFamily="50" charset="-128"/>
                <a:ea typeface="游ゴシック" panose="020B0400000000000000" pitchFamily="50" charset="-128"/>
              </a:rPr>
              <a:t>③保険者等が、患者に対する照会を適切な時期に患者に分かりやすい照会内容で</a:t>
            </a:r>
            <a:endParaRPr lang="en-US" altLang="ja-JP" b="1" dirty="0">
              <a:latin typeface="游ゴシック" panose="020B0400000000000000" pitchFamily="50" charset="-128"/>
              <a:ea typeface="游ゴシック" panose="020B0400000000000000" pitchFamily="50" charset="-128"/>
            </a:endParaRPr>
          </a:p>
          <a:p>
            <a:r>
              <a:rPr lang="ja-JP" altLang="en-US" b="1" dirty="0">
                <a:latin typeface="游ゴシック" panose="020B0400000000000000" pitchFamily="50" charset="-128"/>
                <a:ea typeface="游ゴシック" panose="020B0400000000000000" pitchFamily="50" charset="-128"/>
              </a:rPr>
              <a:t>　繰り返し行っても、回答しない患者　</a:t>
            </a:r>
            <a:endParaRPr lang="en-US" altLang="ja-JP" b="1" dirty="0">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B2E66B4-A0D2-4BBF-872A-29A658AE9D7F}"/>
              </a:ext>
            </a:extLst>
          </p:cNvPr>
          <p:cNvSpPr/>
          <p:nvPr/>
        </p:nvSpPr>
        <p:spPr>
          <a:xfrm>
            <a:off x="3379812" y="2455995"/>
            <a:ext cx="5498108" cy="421697"/>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再照会文書</a:t>
            </a:r>
            <a:r>
              <a:rPr lang="en-US" altLang="ja-JP" sz="1050" b="1" dirty="0">
                <a:solidFill>
                  <a:srgbClr val="C00000"/>
                </a:solidFill>
                <a:latin typeface="游ゴシック" panose="020B0400000000000000" pitchFamily="50" charset="-128"/>
                <a:ea typeface="游ゴシック" panose="020B0400000000000000" pitchFamily="50" charset="-128"/>
              </a:rPr>
              <a:t>※2</a:t>
            </a:r>
            <a:r>
              <a:rPr lang="ja-JP" altLang="en-US" sz="1050" b="1" dirty="0">
                <a:solidFill>
                  <a:srgbClr val="C00000"/>
                </a:solidFill>
                <a:latin typeface="游ゴシック" panose="020B0400000000000000" pitchFamily="50" charset="-128"/>
                <a:ea typeface="游ゴシック" panose="020B0400000000000000" pitchFamily="50" charset="-128"/>
              </a:rPr>
              <a:t>回目</a:t>
            </a:r>
            <a:endParaRPr lang="ja-JP" altLang="en-US" sz="1600" b="1" dirty="0">
              <a:solidFill>
                <a:schemeClr val="tx1"/>
              </a:solidFill>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D7A5B2A6-F87A-44FD-A00D-67AD3A001E0B}"/>
              </a:ext>
            </a:extLst>
          </p:cNvPr>
          <p:cNvSpPr txBox="1"/>
          <p:nvPr/>
        </p:nvSpPr>
        <p:spPr>
          <a:xfrm>
            <a:off x="3491468" y="6510535"/>
            <a:ext cx="5296643" cy="230832"/>
          </a:xfrm>
          <a:prstGeom prst="rect">
            <a:avLst/>
          </a:prstGeom>
          <a:noFill/>
        </p:spPr>
        <p:txBody>
          <a:bodyPr wrap="none" rtlCol="0">
            <a:spAutoFit/>
          </a:bodyPr>
          <a:lstStyle/>
          <a:p>
            <a:r>
              <a:rPr lang="en-US" altLang="ja-JP" sz="900" b="1" dirty="0">
                <a:latin typeface="游ゴシック" panose="020B0400000000000000" pitchFamily="50" charset="-128"/>
                <a:ea typeface="游ゴシック" panose="020B0400000000000000" pitchFamily="50" charset="-128"/>
              </a:rPr>
              <a:t>※</a:t>
            </a:r>
            <a:r>
              <a:rPr lang="ja-JP" altLang="en-US" sz="900" b="1" dirty="0">
                <a:latin typeface="游ゴシック" panose="020B0400000000000000" pitchFamily="50" charset="-128"/>
                <a:ea typeface="游ゴシック" panose="020B0400000000000000" pitchFamily="50" charset="-128"/>
              </a:rPr>
              <a:t>償還払い変更通知の到着した月の翌月の施術分から当該通知を全ての施術所へ提示するよう指導 </a:t>
            </a:r>
          </a:p>
        </p:txBody>
      </p:sp>
      <p:sp>
        <p:nvSpPr>
          <p:cNvPr id="17" name="正方形/長方形 16">
            <a:extLst>
              <a:ext uri="{FF2B5EF4-FFF2-40B4-BE49-F238E27FC236}">
                <a16:creationId xmlns:a16="http://schemas.microsoft.com/office/drawing/2014/main" id="{4F3995FC-FC53-48EC-A92F-5AF0F6AFFBEF}"/>
              </a:ext>
            </a:extLst>
          </p:cNvPr>
          <p:cNvSpPr/>
          <p:nvPr/>
        </p:nvSpPr>
        <p:spPr>
          <a:xfrm>
            <a:off x="212072" y="1627675"/>
            <a:ext cx="1188000" cy="483450"/>
          </a:xfrm>
          <a:prstGeom prst="rect">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N</a:t>
            </a:r>
            <a:r>
              <a:rPr lang="ja-JP" altLang="en-US" sz="1400" b="1" dirty="0">
                <a:solidFill>
                  <a:schemeClr val="tx1"/>
                </a:solidFill>
                <a:latin typeface="游ゴシック" panose="020B0400000000000000" pitchFamily="50" charset="-128"/>
                <a:ea typeface="游ゴシック" panose="020B0400000000000000" pitchFamily="50" charset="-128"/>
              </a:rPr>
              <a:t>月中旬</a:t>
            </a:r>
          </a:p>
        </p:txBody>
      </p:sp>
      <p:sp>
        <p:nvSpPr>
          <p:cNvPr id="18" name="正方形/長方形 17">
            <a:extLst>
              <a:ext uri="{FF2B5EF4-FFF2-40B4-BE49-F238E27FC236}">
                <a16:creationId xmlns:a16="http://schemas.microsoft.com/office/drawing/2014/main" id="{0DB07422-8E52-45C6-9F6A-8BAE63D2DAA9}"/>
              </a:ext>
            </a:extLst>
          </p:cNvPr>
          <p:cNvSpPr/>
          <p:nvPr/>
        </p:nvSpPr>
        <p:spPr>
          <a:xfrm>
            <a:off x="1511832" y="2412112"/>
            <a:ext cx="1264621" cy="2421354"/>
          </a:xfrm>
          <a:prstGeom prst="rect">
            <a:avLst/>
          </a:prstGeom>
          <a:noFill/>
          <a:ln w="444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回答書による内容審査</a:t>
            </a:r>
          </a:p>
        </p:txBody>
      </p:sp>
      <p:sp>
        <p:nvSpPr>
          <p:cNvPr id="23" name="正方形/長方形 22">
            <a:extLst>
              <a:ext uri="{FF2B5EF4-FFF2-40B4-BE49-F238E27FC236}">
                <a16:creationId xmlns:a16="http://schemas.microsoft.com/office/drawing/2014/main" id="{B28A2503-707B-44C8-8D57-1A792A1B4A02}"/>
              </a:ext>
            </a:extLst>
          </p:cNvPr>
          <p:cNvSpPr/>
          <p:nvPr/>
        </p:nvSpPr>
        <p:spPr>
          <a:xfrm>
            <a:off x="212072" y="2455995"/>
            <a:ext cx="1188000" cy="421200"/>
          </a:xfrm>
          <a:prstGeom prst="rect">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N+1</a:t>
            </a:r>
            <a:r>
              <a:rPr lang="ja-JP" altLang="en-US" sz="1400" b="1" dirty="0">
                <a:solidFill>
                  <a:schemeClr val="tx1"/>
                </a:solidFill>
                <a:latin typeface="游ゴシック" panose="020B0400000000000000" pitchFamily="50" charset="-128"/>
                <a:ea typeface="游ゴシック" panose="020B0400000000000000" pitchFamily="50" charset="-128"/>
              </a:rPr>
              <a:t>月中旬</a:t>
            </a:r>
          </a:p>
        </p:txBody>
      </p:sp>
      <p:sp>
        <p:nvSpPr>
          <p:cNvPr id="26" name="正方形/長方形 25">
            <a:extLst>
              <a:ext uri="{FF2B5EF4-FFF2-40B4-BE49-F238E27FC236}">
                <a16:creationId xmlns:a16="http://schemas.microsoft.com/office/drawing/2014/main" id="{D8168266-9020-4991-90D5-A027FADD5BFB}"/>
              </a:ext>
            </a:extLst>
          </p:cNvPr>
          <p:cNvSpPr/>
          <p:nvPr/>
        </p:nvSpPr>
        <p:spPr>
          <a:xfrm>
            <a:off x="212072" y="3212735"/>
            <a:ext cx="1188000" cy="568800"/>
          </a:xfrm>
          <a:prstGeom prst="rect">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N+2</a:t>
            </a:r>
            <a:r>
              <a:rPr lang="ja-JP" altLang="en-US" sz="1400" b="1" dirty="0">
                <a:solidFill>
                  <a:schemeClr val="tx1"/>
                </a:solidFill>
                <a:latin typeface="游ゴシック" panose="020B0400000000000000" pitchFamily="50" charset="-128"/>
                <a:ea typeface="游ゴシック" panose="020B0400000000000000" pitchFamily="50" charset="-128"/>
              </a:rPr>
              <a:t>月中旬</a:t>
            </a:r>
          </a:p>
        </p:txBody>
      </p:sp>
      <p:sp>
        <p:nvSpPr>
          <p:cNvPr id="28" name="正方形/長方形 27">
            <a:extLst>
              <a:ext uri="{FF2B5EF4-FFF2-40B4-BE49-F238E27FC236}">
                <a16:creationId xmlns:a16="http://schemas.microsoft.com/office/drawing/2014/main" id="{BE5AC777-B98D-4316-ABC1-78B8B7D487BE}"/>
              </a:ext>
            </a:extLst>
          </p:cNvPr>
          <p:cNvSpPr/>
          <p:nvPr/>
        </p:nvSpPr>
        <p:spPr>
          <a:xfrm>
            <a:off x="212072" y="4178067"/>
            <a:ext cx="1188000" cy="651600"/>
          </a:xfrm>
          <a:prstGeom prst="rect">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N+2</a:t>
            </a:r>
            <a:r>
              <a:rPr lang="ja-JP" altLang="en-US" sz="1400" b="1" dirty="0">
                <a:solidFill>
                  <a:schemeClr val="tx1"/>
                </a:solidFill>
                <a:latin typeface="游ゴシック" panose="020B0400000000000000" pitchFamily="50" charset="-128"/>
                <a:ea typeface="游ゴシック" panose="020B0400000000000000" pitchFamily="50" charset="-128"/>
              </a:rPr>
              <a:t>月下旬</a:t>
            </a:r>
          </a:p>
        </p:txBody>
      </p:sp>
      <p:sp>
        <p:nvSpPr>
          <p:cNvPr id="30" name="正方形/長方形 29">
            <a:extLst>
              <a:ext uri="{FF2B5EF4-FFF2-40B4-BE49-F238E27FC236}">
                <a16:creationId xmlns:a16="http://schemas.microsoft.com/office/drawing/2014/main" id="{3C165727-E9FC-4D67-93A8-6F276FAAF950}"/>
              </a:ext>
            </a:extLst>
          </p:cNvPr>
          <p:cNvSpPr/>
          <p:nvPr/>
        </p:nvSpPr>
        <p:spPr>
          <a:xfrm>
            <a:off x="212072" y="5145958"/>
            <a:ext cx="1188000" cy="1595409"/>
          </a:xfrm>
          <a:prstGeom prst="rect">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N+3</a:t>
            </a:r>
            <a:r>
              <a:rPr lang="ja-JP" altLang="en-US" sz="1400" b="1" dirty="0">
                <a:solidFill>
                  <a:schemeClr val="tx1"/>
                </a:solidFill>
                <a:latin typeface="游ゴシック" panose="020B0400000000000000" pitchFamily="50" charset="-128"/>
                <a:ea typeface="游ゴシック" panose="020B0400000000000000" pitchFamily="50" charset="-128"/>
              </a:rPr>
              <a:t>月下旬</a:t>
            </a:r>
          </a:p>
        </p:txBody>
      </p:sp>
      <p:sp>
        <p:nvSpPr>
          <p:cNvPr id="32" name="正方形/長方形 31">
            <a:extLst>
              <a:ext uri="{FF2B5EF4-FFF2-40B4-BE49-F238E27FC236}">
                <a16:creationId xmlns:a16="http://schemas.microsoft.com/office/drawing/2014/main" id="{91ADD069-B853-4BBD-8380-1D8DE2E36EAC}"/>
              </a:ext>
            </a:extLst>
          </p:cNvPr>
          <p:cNvSpPr/>
          <p:nvPr/>
        </p:nvSpPr>
        <p:spPr>
          <a:xfrm>
            <a:off x="3379812" y="3250944"/>
            <a:ext cx="5498109" cy="56916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施術管理者と患者へ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償還払い注意喚起通知</a:t>
            </a:r>
            <a:r>
              <a:rPr lang="ja-JP" altLang="en-US" sz="1600" b="1" dirty="0">
                <a:solidFill>
                  <a:schemeClr val="tx1"/>
                </a:solidFill>
                <a:latin typeface="游ゴシック" panose="020B0400000000000000" pitchFamily="50" charset="-128"/>
                <a:ea typeface="游ゴシック" panose="020B0400000000000000" pitchFamily="50" charset="-128"/>
              </a:rPr>
              <a:t>送付</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　　　　　　　　再々照会文書送付</a:t>
            </a:r>
          </a:p>
        </p:txBody>
      </p:sp>
      <p:sp>
        <p:nvSpPr>
          <p:cNvPr id="36" name="正方形/長方形 35">
            <a:extLst>
              <a:ext uri="{FF2B5EF4-FFF2-40B4-BE49-F238E27FC236}">
                <a16:creationId xmlns:a16="http://schemas.microsoft.com/office/drawing/2014/main" id="{E1E6D41B-4FF3-418C-9F2A-4A3F960AD194}"/>
              </a:ext>
            </a:extLst>
          </p:cNvPr>
          <p:cNvSpPr/>
          <p:nvPr/>
        </p:nvSpPr>
        <p:spPr>
          <a:xfrm>
            <a:off x="3379812" y="4181157"/>
            <a:ext cx="5498109" cy="652309"/>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患者へ文書等（</a:t>
            </a:r>
            <a:r>
              <a:rPr lang="ja-JP" altLang="en-US" sz="1600" b="1" dirty="0">
                <a:solidFill>
                  <a:srgbClr val="C00000"/>
                </a:solidFill>
                <a:latin typeface="游ゴシック" panose="020B0400000000000000" pitchFamily="50" charset="-128"/>
                <a:ea typeface="游ゴシック" panose="020B0400000000000000" pitchFamily="50" charset="-128"/>
              </a:rPr>
              <a:t>電話・面会</a:t>
            </a:r>
            <a:r>
              <a:rPr lang="ja-JP" altLang="en-US" sz="1600" b="1" dirty="0">
                <a:solidFill>
                  <a:schemeClr val="tx1"/>
                </a:solidFill>
                <a:latin typeface="游ゴシック" panose="020B0400000000000000" pitchFamily="50" charset="-128"/>
                <a:ea typeface="游ゴシック" panose="020B0400000000000000" pitchFamily="50" charset="-128"/>
              </a:rPr>
              <a:t>）により事実確認</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en-US" altLang="ja-JP" sz="1200" b="1" dirty="0">
                <a:solidFill>
                  <a:schemeClr val="tx1"/>
                </a:solidFill>
                <a:latin typeface="游ゴシック" panose="020B0400000000000000" pitchFamily="50" charset="-128"/>
                <a:ea typeface="游ゴシック" panose="020B0400000000000000" pitchFamily="50" charset="-128"/>
              </a:rPr>
              <a:t>※</a:t>
            </a:r>
            <a:r>
              <a:rPr lang="ja-JP" altLang="en-US" sz="1200" b="1" dirty="0">
                <a:solidFill>
                  <a:schemeClr val="tx1"/>
                </a:solidFill>
                <a:latin typeface="游ゴシック" panose="020B0400000000000000" pitchFamily="50" charset="-128"/>
                <a:ea typeface="游ゴシック" panose="020B0400000000000000" pitchFamily="50" charset="-128"/>
              </a:rPr>
              <a:t>照会に回答しない理由、施術内容、回数、施術の事実確認、負傷原因など</a:t>
            </a:r>
          </a:p>
        </p:txBody>
      </p:sp>
      <p:sp>
        <p:nvSpPr>
          <p:cNvPr id="43" name="正方形/長方形 42">
            <a:extLst>
              <a:ext uri="{FF2B5EF4-FFF2-40B4-BE49-F238E27FC236}">
                <a16:creationId xmlns:a16="http://schemas.microsoft.com/office/drawing/2014/main" id="{9328A23D-E9FB-4389-847E-3112ABE46CE6}"/>
              </a:ext>
            </a:extLst>
          </p:cNvPr>
          <p:cNvSpPr/>
          <p:nvPr/>
        </p:nvSpPr>
        <p:spPr>
          <a:xfrm>
            <a:off x="0" y="-1441"/>
            <a:ext cx="9144000" cy="646332"/>
          </a:xfrm>
          <a:prstGeom prst="rect">
            <a:avLst/>
          </a:prstGeom>
          <a:solidFill>
            <a:srgbClr val="537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100" b="1" dirty="0">
                <a:solidFill>
                  <a:prstClr val="white"/>
                </a:solidFill>
                <a:latin typeface="游ゴシック" panose="020B0400000000000000" pitchFamily="50" charset="-128"/>
                <a:ea typeface="游ゴシック" panose="020B0400000000000000" pitchFamily="50" charset="-128"/>
              </a:rPr>
              <a:t>「受領委任払い」から「償還払い」に変更する手順</a:t>
            </a:r>
            <a:endParaRPr lang="en-US" altLang="ja-JP" sz="2100" b="1" dirty="0">
              <a:solidFill>
                <a:prstClr val="white"/>
              </a:solidFill>
              <a:latin typeface="游ゴシック" panose="020B0400000000000000" pitchFamily="50" charset="-128"/>
              <a:ea typeface="游ゴシック" panose="020B0400000000000000" pitchFamily="50" charset="-128"/>
            </a:endParaRPr>
          </a:p>
        </p:txBody>
      </p:sp>
      <p:grpSp>
        <p:nvGrpSpPr>
          <p:cNvPr id="2" name="グループ化 1">
            <a:extLst>
              <a:ext uri="{FF2B5EF4-FFF2-40B4-BE49-F238E27FC236}">
                <a16:creationId xmlns:a16="http://schemas.microsoft.com/office/drawing/2014/main" id="{EDA7C4FB-45D4-49A6-9EC0-9946A48ABB5B}"/>
              </a:ext>
            </a:extLst>
          </p:cNvPr>
          <p:cNvGrpSpPr/>
          <p:nvPr/>
        </p:nvGrpSpPr>
        <p:grpSpPr>
          <a:xfrm>
            <a:off x="5324847" y="2169889"/>
            <a:ext cx="823471" cy="253916"/>
            <a:chOff x="5324847" y="2169889"/>
            <a:chExt cx="823471" cy="253916"/>
          </a:xfrm>
        </p:grpSpPr>
        <p:sp>
          <p:nvSpPr>
            <p:cNvPr id="22" name="テキスト ボックス 21">
              <a:extLst>
                <a:ext uri="{FF2B5EF4-FFF2-40B4-BE49-F238E27FC236}">
                  <a16:creationId xmlns:a16="http://schemas.microsoft.com/office/drawing/2014/main" id="{796993EB-9602-484E-857C-D1D5B2CD725A}"/>
                </a:ext>
              </a:extLst>
            </p:cNvPr>
            <p:cNvSpPr txBox="1"/>
            <p:nvPr/>
          </p:nvSpPr>
          <p:spPr>
            <a:xfrm>
              <a:off x="5559695" y="2169889"/>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未回答</a:t>
              </a:r>
            </a:p>
          </p:txBody>
        </p:sp>
        <p:sp>
          <p:nvSpPr>
            <p:cNvPr id="48" name="二等辺三角形 47">
              <a:extLst>
                <a:ext uri="{FF2B5EF4-FFF2-40B4-BE49-F238E27FC236}">
                  <a16:creationId xmlns:a16="http://schemas.microsoft.com/office/drawing/2014/main" id="{B1ACF6BF-BB2A-40E4-B153-7C31387A22CA}"/>
                </a:ext>
              </a:extLst>
            </p:cNvPr>
            <p:cNvSpPr/>
            <p:nvPr/>
          </p:nvSpPr>
          <p:spPr>
            <a:xfrm rot="10800000">
              <a:off x="5324847" y="2209355"/>
              <a:ext cx="227866" cy="128621"/>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9" name="グループ化 48">
            <a:extLst>
              <a:ext uri="{FF2B5EF4-FFF2-40B4-BE49-F238E27FC236}">
                <a16:creationId xmlns:a16="http://schemas.microsoft.com/office/drawing/2014/main" id="{E0FC8ABE-B12D-4357-A29B-72D2D205E43E}"/>
              </a:ext>
            </a:extLst>
          </p:cNvPr>
          <p:cNvGrpSpPr/>
          <p:nvPr/>
        </p:nvGrpSpPr>
        <p:grpSpPr>
          <a:xfrm>
            <a:off x="5324847" y="2963520"/>
            <a:ext cx="823471" cy="253916"/>
            <a:chOff x="5324847" y="2169889"/>
            <a:chExt cx="823471" cy="253916"/>
          </a:xfrm>
        </p:grpSpPr>
        <p:sp>
          <p:nvSpPr>
            <p:cNvPr id="50" name="テキスト ボックス 49">
              <a:extLst>
                <a:ext uri="{FF2B5EF4-FFF2-40B4-BE49-F238E27FC236}">
                  <a16:creationId xmlns:a16="http://schemas.microsoft.com/office/drawing/2014/main" id="{8039FB9F-3348-4D7E-9521-E24E985E853C}"/>
                </a:ext>
              </a:extLst>
            </p:cNvPr>
            <p:cNvSpPr txBox="1"/>
            <p:nvPr/>
          </p:nvSpPr>
          <p:spPr>
            <a:xfrm>
              <a:off x="5559695" y="2169889"/>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未回答</a:t>
              </a:r>
            </a:p>
          </p:txBody>
        </p:sp>
        <p:sp>
          <p:nvSpPr>
            <p:cNvPr id="51" name="二等辺三角形 50">
              <a:extLst>
                <a:ext uri="{FF2B5EF4-FFF2-40B4-BE49-F238E27FC236}">
                  <a16:creationId xmlns:a16="http://schemas.microsoft.com/office/drawing/2014/main" id="{24F9BF3E-B051-4B69-9126-38330E58B1A5}"/>
                </a:ext>
              </a:extLst>
            </p:cNvPr>
            <p:cNvSpPr/>
            <p:nvPr/>
          </p:nvSpPr>
          <p:spPr>
            <a:xfrm rot="10800000">
              <a:off x="5324847" y="2209355"/>
              <a:ext cx="227866" cy="128621"/>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2" name="グループ化 51">
            <a:extLst>
              <a:ext uri="{FF2B5EF4-FFF2-40B4-BE49-F238E27FC236}">
                <a16:creationId xmlns:a16="http://schemas.microsoft.com/office/drawing/2014/main" id="{E88FCED9-9E39-4231-92B7-95BDE277A508}"/>
              </a:ext>
            </a:extLst>
          </p:cNvPr>
          <p:cNvGrpSpPr/>
          <p:nvPr/>
        </p:nvGrpSpPr>
        <p:grpSpPr>
          <a:xfrm>
            <a:off x="5324847" y="3895164"/>
            <a:ext cx="823471" cy="253916"/>
            <a:chOff x="5324847" y="2169889"/>
            <a:chExt cx="823471" cy="253916"/>
          </a:xfrm>
        </p:grpSpPr>
        <p:sp>
          <p:nvSpPr>
            <p:cNvPr id="53" name="テキスト ボックス 52">
              <a:extLst>
                <a:ext uri="{FF2B5EF4-FFF2-40B4-BE49-F238E27FC236}">
                  <a16:creationId xmlns:a16="http://schemas.microsoft.com/office/drawing/2014/main" id="{F558E1E7-B209-47BB-86A1-C9DBD5E2B9F0}"/>
                </a:ext>
              </a:extLst>
            </p:cNvPr>
            <p:cNvSpPr txBox="1"/>
            <p:nvPr/>
          </p:nvSpPr>
          <p:spPr>
            <a:xfrm>
              <a:off x="5559695" y="2169889"/>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未回答</a:t>
              </a:r>
            </a:p>
          </p:txBody>
        </p:sp>
        <p:sp>
          <p:nvSpPr>
            <p:cNvPr id="54" name="二等辺三角形 53">
              <a:extLst>
                <a:ext uri="{FF2B5EF4-FFF2-40B4-BE49-F238E27FC236}">
                  <a16:creationId xmlns:a16="http://schemas.microsoft.com/office/drawing/2014/main" id="{12922F02-7B48-4E5A-A08F-650756105742}"/>
                </a:ext>
              </a:extLst>
            </p:cNvPr>
            <p:cNvSpPr/>
            <p:nvPr/>
          </p:nvSpPr>
          <p:spPr>
            <a:xfrm rot="10800000">
              <a:off x="5324847" y="2209355"/>
              <a:ext cx="227866" cy="128621"/>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5" name="グループ化 54">
            <a:extLst>
              <a:ext uri="{FF2B5EF4-FFF2-40B4-BE49-F238E27FC236}">
                <a16:creationId xmlns:a16="http://schemas.microsoft.com/office/drawing/2014/main" id="{A8C787A2-34F5-4ADA-B445-90436AB08318}"/>
              </a:ext>
            </a:extLst>
          </p:cNvPr>
          <p:cNvGrpSpPr/>
          <p:nvPr/>
        </p:nvGrpSpPr>
        <p:grpSpPr>
          <a:xfrm>
            <a:off x="5367861" y="4896456"/>
            <a:ext cx="823471" cy="253916"/>
            <a:chOff x="5324847" y="2169889"/>
            <a:chExt cx="823471" cy="253916"/>
          </a:xfrm>
        </p:grpSpPr>
        <p:sp>
          <p:nvSpPr>
            <p:cNvPr id="56" name="テキスト ボックス 55">
              <a:extLst>
                <a:ext uri="{FF2B5EF4-FFF2-40B4-BE49-F238E27FC236}">
                  <a16:creationId xmlns:a16="http://schemas.microsoft.com/office/drawing/2014/main" id="{5C3CEFEE-D47E-42CE-B203-DAEDF37348E7}"/>
                </a:ext>
              </a:extLst>
            </p:cNvPr>
            <p:cNvSpPr txBox="1"/>
            <p:nvPr/>
          </p:nvSpPr>
          <p:spPr>
            <a:xfrm>
              <a:off x="5559695" y="2169889"/>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未回答</a:t>
              </a:r>
            </a:p>
          </p:txBody>
        </p:sp>
        <p:sp>
          <p:nvSpPr>
            <p:cNvPr id="57" name="二等辺三角形 56">
              <a:extLst>
                <a:ext uri="{FF2B5EF4-FFF2-40B4-BE49-F238E27FC236}">
                  <a16:creationId xmlns:a16="http://schemas.microsoft.com/office/drawing/2014/main" id="{D8140EB9-56BC-4435-996A-B311CA3128F1}"/>
                </a:ext>
              </a:extLst>
            </p:cNvPr>
            <p:cNvSpPr/>
            <p:nvPr/>
          </p:nvSpPr>
          <p:spPr>
            <a:xfrm rot="10800000">
              <a:off x="5324847" y="2209355"/>
              <a:ext cx="227866" cy="128621"/>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8" name="グループ化 57">
            <a:extLst>
              <a:ext uri="{FF2B5EF4-FFF2-40B4-BE49-F238E27FC236}">
                <a16:creationId xmlns:a16="http://schemas.microsoft.com/office/drawing/2014/main" id="{17CA21EF-E683-4BB2-AAE5-B4D9B0C83C34}"/>
              </a:ext>
            </a:extLst>
          </p:cNvPr>
          <p:cNvGrpSpPr/>
          <p:nvPr/>
        </p:nvGrpSpPr>
        <p:grpSpPr>
          <a:xfrm>
            <a:off x="2020337" y="2169889"/>
            <a:ext cx="823471" cy="253916"/>
            <a:chOff x="5324847" y="2169889"/>
            <a:chExt cx="823471" cy="253916"/>
          </a:xfrm>
        </p:grpSpPr>
        <p:sp>
          <p:nvSpPr>
            <p:cNvPr id="59" name="テキスト ボックス 58">
              <a:extLst>
                <a:ext uri="{FF2B5EF4-FFF2-40B4-BE49-F238E27FC236}">
                  <a16:creationId xmlns:a16="http://schemas.microsoft.com/office/drawing/2014/main" id="{950C8DE6-58B0-4A0F-AEF3-B97670F45F61}"/>
                </a:ext>
              </a:extLst>
            </p:cNvPr>
            <p:cNvSpPr txBox="1"/>
            <p:nvPr/>
          </p:nvSpPr>
          <p:spPr>
            <a:xfrm>
              <a:off x="5559695" y="2169889"/>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回答有</a:t>
              </a:r>
            </a:p>
          </p:txBody>
        </p:sp>
        <p:sp>
          <p:nvSpPr>
            <p:cNvPr id="61" name="二等辺三角形 60">
              <a:extLst>
                <a:ext uri="{FF2B5EF4-FFF2-40B4-BE49-F238E27FC236}">
                  <a16:creationId xmlns:a16="http://schemas.microsoft.com/office/drawing/2014/main" id="{667CD53F-1141-4577-8D88-6989FA9BA324}"/>
                </a:ext>
              </a:extLst>
            </p:cNvPr>
            <p:cNvSpPr/>
            <p:nvPr/>
          </p:nvSpPr>
          <p:spPr>
            <a:xfrm rot="10800000">
              <a:off x="5324847" y="2209355"/>
              <a:ext cx="227866" cy="128621"/>
            </a:xfrm>
            <a:prstGeom prst="triangle">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8" name="グループ化 7">
            <a:extLst>
              <a:ext uri="{FF2B5EF4-FFF2-40B4-BE49-F238E27FC236}">
                <a16:creationId xmlns:a16="http://schemas.microsoft.com/office/drawing/2014/main" id="{4A18FE7F-E58E-4E62-8F47-417762B9F3D2}"/>
              </a:ext>
            </a:extLst>
          </p:cNvPr>
          <p:cNvGrpSpPr/>
          <p:nvPr/>
        </p:nvGrpSpPr>
        <p:grpSpPr>
          <a:xfrm>
            <a:off x="2759241" y="2532052"/>
            <a:ext cx="588623" cy="502792"/>
            <a:chOff x="2759241" y="2532052"/>
            <a:chExt cx="588623" cy="502792"/>
          </a:xfrm>
        </p:grpSpPr>
        <p:sp>
          <p:nvSpPr>
            <p:cNvPr id="62" name="テキスト ボックス 61">
              <a:extLst>
                <a:ext uri="{FF2B5EF4-FFF2-40B4-BE49-F238E27FC236}">
                  <a16:creationId xmlns:a16="http://schemas.microsoft.com/office/drawing/2014/main" id="{7E676E96-B345-402E-9B20-AB42F821DFE9}"/>
                </a:ext>
              </a:extLst>
            </p:cNvPr>
            <p:cNvSpPr txBox="1"/>
            <p:nvPr/>
          </p:nvSpPr>
          <p:spPr>
            <a:xfrm>
              <a:off x="2759241" y="2780928"/>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回答有</a:t>
              </a:r>
            </a:p>
          </p:txBody>
        </p:sp>
        <p:sp>
          <p:nvSpPr>
            <p:cNvPr id="64" name="二等辺三角形 63">
              <a:extLst>
                <a:ext uri="{FF2B5EF4-FFF2-40B4-BE49-F238E27FC236}">
                  <a16:creationId xmlns:a16="http://schemas.microsoft.com/office/drawing/2014/main" id="{8361F85A-883C-4FCB-8BF8-80D4EA0684BD}"/>
                </a:ext>
              </a:extLst>
            </p:cNvPr>
            <p:cNvSpPr/>
            <p:nvPr/>
          </p:nvSpPr>
          <p:spPr>
            <a:xfrm rot="16200000">
              <a:off x="2898092" y="2581674"/>
              <a:ext cx="227866" cy="128621"/>
            </a:xfrm>
            <a:prstGeom prst="triangle">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6" name="グループ化 65">
            <a:extLst>
              <a:ext uri="{FF2B5EF4-FFF2-40B4-BE49-F238E27FC236}">
                <a16:creationId xmlns:a16="http://schemas.microsoft.com/office/drawing/2014/main" id="{FA6FD49C-AB8C-457D-AD0D-2F80FBAA536B}"/>
              </a:ext>
            </a:extLst>
          </p:cNvPr>
          <p:cNvGrpSpPr/>
          <p:nvPr/>
        </p:nvGrpSpPr>
        <p:grpSpPr>
          <a:xfrm>
            <a:off x="2759241" y="3383203"/>
            <a:ext cx="588623" cy="502792"/>
            <a:chOff x="2759241" y="2532052"/>
            <a:chExt cx="588623" cy="502792"/>
          </a:xfrm>
        </p:grpSpPr>
        <p:sp>
          <p:nvSpPr>
            <p:cNvPr id="67" name="テキスト ボックス 66">
              <a:extLst>
                <a:ext uri="{FF2B5EF4-FFF2-40B4-BE49-F238E27FC236}">
                  <a16:creationId xmlns:a16="http://schemas.microsoft.com/office/drawing/2014/main" id="{2F13DC05-79A9-4CF0-B6B5-519841A9EB59}"/>
                </a:ext>
              </a:extLst>
            </p:cNvPr>
            <p:cNvSpPr txBox="1"/>
            <p:nvPr/>
          </p:nvSpPr>
          <p:spPr>
            <a:xfrm>
              <a:off x="2759241" y="2780928"/>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回答有</a:t>
              </a:r>
            </a:p>
          </p:txBody>
        </p:sp>
        <p:sp>
          <p:nvSpPr>
            <p:cNvPr id="68" name="二等辺三角形 67">
              <a:extLst>
                <a:ext uri="{FF2B5EF4-FFF2-40B4-BE49-F238E27FC236}">
                  <a16:creationId xmlns:a16="http://schemas.microsoft.com/office/drawing/2014/main" id="{5403EECF-09C5-453A-922D-3E788C6C967E}"/>
                </a:ext>
              </a:extLst>
            </p:cNvPr>
            <p:cNvSpPr/>
            <p:nvPr/>
          </p:nvSpPr>
          <p:spPr>
            <a:xfrm rot="16200000">
              <a:off x="2898092" y="2581674"/>
              <a:ext cx="227866" cy="128621"/>
            </a:xfrm>
            <a:prstGeom prst="triangle">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9" name="グループ化 68">
            <a:extLst>
              <a:ext uri="{FF2B5EF4-FFF2-40B4-BE49-F238E27FC236}">
                <a16:creationId xmlns:a16="http://schemas.microsoft.com/office/drawing/2014/main" id="{34E4BF09-45EE-4713-ADF6-4DAB9C5837F4}"/>
              </a:ext>
            </a:extLst>
          </p:cNvPr>
          <p:cNvGrpSpPr/>
          <p:nvPr/>
        </p:nvGrpSpPr>
        <p:grpSpPr>
          <a:xfrm>
            <a:off x="2776453" y="4331190"/>
            <a:ext cx="588623" cy="502792"/>
            <a:chOff x="2759241" y="2532052"/>
            <a:chExt cx="588623" cy="502792"/>
          </a:xfrm>
        </p:grpSpPr>
        <p:sp>
          <p:nvSpPr>
            <p:cNvPr id="70" name="テキスト ボックス 69">
              <a:extLst>
                <a:ext uri="{FF2B5EF4-FFF2-40B4-BE49-F238E27FC236}">
                  <a16:creationId xmlns:a16="http://schemas.microsoft.com/office/drawing/2014/main" id="{F7C1A007-163B-446B-8537-EF9967EA42BF}"/>
                </a:ext>
              </a:extLst>
            </p:cNvPr>
            <p:cNvSpPr txBox="1"/>
            <p:nvPr/>
          </p:nvSpPr>
          <p:spPr>
            <a:xfrm>
              <a:off x="2759241" y="2780928"/>
              <a:ext cx="588623" cy="253916"/>
            </a:xfrm>
            <a:prstGeom prst="rect">
              <a:avLst/>
            </a:prstGeom>
            <a:noFill/>
          </p:spPr>
          <p:txBody>
            <a:bodyPr wrap="none" rtlCol="0">
              <a:spAutoFit/>
            </a:bodyPr>
            <a:lstStyle/>
            <a:p>
              <a:r>
                <a:rPr lang="ja-JP" altLang="en-US" sz="1050" b="1" dirty="0">
                  <a:latin typeface="游ゴシック" panose="020B0400000000000000" pitchFamily="50" charset="-128"/>
                  <a:ea typeface="游ゴシック" panose="020B0400000000000000" pitchFamily="50" charset="-128"/>
                </a:rPr>
                <a:t>回答有</a:t>
              </a:r>
            </a:p>
          </p:txBody>
        </p:sp>
        <p:sp>
          <p:nvSpPr>
            <p:cNvPr id="71" name="二等辺三角形 70">
              <a:extLst>
                <a:ext uri="{FF2B5EF4-FFF2-40B4-BE49-F238E27FC236}">
                  <a16:creationId xmlns:a16="http://schemas.microsoft.com/office/drawing/2014/main" id="{BB540A5D-970C-457B-A101-CAF24EAD2322}"/>
                </a:ext>
              </a:extLst>
            </p:cNvPr>
            <p:cNvSpPr/>
            <p:nvPr/>
          </p:nvSpPr>
          <p:spPr>
            <a:xfrm rot="16200000">
              <a:off x="2898092" y="2581674"/>
              <a:ext cx="227866" cy="128621"/>
            </a:xfrm>
            <a:prstGeom prst="triangle">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5" name="二等辺三角形 74">
            <a:extLst>
              <a:ext uri="{FF2B5EF4-FFF2-40B4-BE49-F238E27FC236}">
                <a16:creationId xmlns:a16="http://schemas.microsoft.com/office/drawing/2014/main" id="{ED9BD2E1-BE1D-4003-A48A-0A34F538B79D}"/>
              </a:ext>
            </a:extLst>
          </p:cNvPr>
          <p:cNvSpPr/>
          <p:nvPr/>
        </p:nvSpPr>
        <p:spPr>
          <a:xfrm rot="10800000">
            <a:off x="695132" y="2222283"/>
            <a:ext cx="227866" cy="128621"/>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二等辺三角形 75">
            <a:extLst>
              <a:ext uri="{FF2B5EF4-FFF2-40B4-BE49-F238E27FC236}">
                <a16:creationId xmlns:a16="http://schemas.microsoft.com/office/drawing/2014/main" id="{E7E0EEC1-A4AC-4A2B-976A-931C0C1A5BD2}"/>
              </a:ext>
            </a:extLst>
          </p:cNvPr>
          <p:cNvSpPr/>
          <p:nvPr/>
        </p:nvSpPr>
        <p:spPr>
          <a:xfrm rot="10800000">
            <a:off x="699532" y="3015030"/>
            <a:ext cx="227866" cy="128621"/>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二等辺三角形 76">
            <a:extLst>
              <a:ext uri="{FF2B5EF4-FFF2-40B4-BE49-F238E27FC236}">
                <a16:creationId xmlns:a16="http://schemas.microsoft.com/office/drawing/2014/main" id="{68BF8261-D042-4BD4-839C-1881AC259234}"/>
              </a:ext>
            </a:extLst>
          </p:cNvPr>
          <p:cNvSpPr/>
          <p:nvPr/>
        </p:nvSpPr>
        <p:spPr>
          <a:xfrm rot="10800000">
            <a:off x="703730" y="3931507"/>
            <a:ext cx="227866" cy="128621"/>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二等辺三角形 77">
            <a:extLst>
              <a:ext uri="{FF2B5EF4-FFF2-40B4-BE49-F238E27FC236}">
                <a16:creationId xmlns:a16="http://schemas.microsoft.com/office/drawing/2014/main" id="{2F1F6539-ECBA-4F7A-AD7E-762DB49E68AD}"/>
              </a:ext>
            </a:extLst>
          </p:cNvPr>
          <p:cNvSpPr/>
          <p:nvPr/>
        </p:nvSpPr>
        <p:spPr>
          <a:xfrm rot="10800000">
            <a:off x="703730" y="4922514"/>
            <a:ext cx="227866" cy="128621"/>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01517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3E95A5DB-F322-450D-9C18-A14237FA65DA}"/>
              </a:ext>
            </a:extLst>
          </p:cNvPr>
          <p:cNvSpPr txBox="1"/>
          <p:nvPr/>
        </p:nvSpPr>
        <p:spPr>
          <a:xfrm>
            <a:off x="4854890" y="4686544"/>
            <a:ext cx="4068000" cy="1872000"/>
          </a:xfrm>
          <a:prstGeom prst="rect">
            <a:avLst/>
          </a:prstGeom>
          <a:solidFill>
            <a:schemeClr val="accent1">
              <a:lumMod val="20000"/>
              <a:lumOff val="80000"/>
            </a:schemeClr>
          </a:solidFill>
          <a:ln w="76200">
            <a:solidFill>
              <a:schemeClr val="accent1">
                <a:lumMod val="20000"/>
                <a:lumOff val="80000"/>
              </a:schemeClr>
            </a:solidFill>
          </a:ln>
        </p:spPr>
        <p:txBody>
          <a:bodyPr wrap="square" tIns="0" rIns="108000" bIns="360000" rtlCol="0" anchor="ctr" anchorCtr="1">
            <a:noAutofit/>
          </a:bodyPr>
          <a:lstStyle/>
          <a:p>
            <a:pPr algn="ctr"/>
            <a:r>
              <a:rPr lang="ja-JP" altLang="en-US" sz="1600" b="1" dirty="0">
                <a:latin typeface="游ゴシック" panose="020B0400000000000000" pitchFamily="50" charset="-128"/>
                <a:ea typeface="游ゴシック" panose="020B0400000000000000" pitchFamily="50" charset="-128"/>
              </a:rPr>
              <a:t>施術管理者へ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患者へ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療養費支給申請書送付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指導</a:t>
            </a:r>
            <a:r>
              <a:rPr lang="en-US" altLang="ja-JP" sz="1600" b="1" dirty="0">
                <a:latin typeface="游ゴシック" panose="020B0400000000000000" pitchFamily="50" charset="-128"/>
                <a:ea typeface="游ゴシック" panose="020B0400000000000000" pitchFamily="50" charset="-128"/>
              </a:rPr>
              <a:t>※</a:t>
            </a:r>
          </a:p>
        </p:txBody>
      </p:sp>
      <p:sp>
        <p:nvSpPr>
          <p:cNvPr id="4" name="正方形/長方形 3">
            <a:extLst>
              <a:ext uri="{FF2B5EF4-FFF2-40B4-BE49-F238E27FC236}">
                <a16:creationId xmlns:a16="http://schemas.microsoft.com/office/drawing/2014/main" id="{05F83F02-3136-412D-A720-34B40DEF60CF}"/>
              </a:ext>
            </a:extLst>
          </p:cNvPr>
          <p:cNvSpPr/>
          <p:nvPr/>
        </p:nvSpPr>
        <p:spPr>
          <a:xfrm>
            <a:off x="213691" y="1694745"/>
            <a:ext cx="4017600" cy="101880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同一の患者が複数の施術所において</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同部位の施術をうけている療養費請求</a:t>
            </a:r>
            <a:endParaRPr lang="en-US" altLang="ja-JP" sz="1600" b="1" dirty="0">
              <a:solidFill>
                <a:schemeClr val="tx1"/>
              </a:solidFill>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33F6B729-3693-43FC-8D50-2302D47FB419}"/>
              </a:ext>
            </a:extLst>
          </p:cNvPr>
          <p:cNvSpPr txBox="1"/>
          <p:nvPr/>
        </p:nvSpPr>
        <p:spPr>
          <a:xfrm>
            <a:off x="203277" y="821509"/>
            <a:ext cx="8716618" cy="369332"/>
          </a:xfrm>
          <a:prstGeom prst="rect">
            <a:avLst/>
          </a:prstGeom>
          <a:noFill/>
        </p:spPr>
        <p:txBody>
          <a:bodyPr wrap="square" rtlCol="0">
            <a:spAutoFit/>
          </a:bodyPr>
          <a:lstStyle/>
          <a:p>
            <a:r>
              <a:rPr lang="ja-JP" altLang="en-US" b="1" dirty="0">
                <a:latin typeface="游ゴシック" panose="020B0400000000000000" pitchFamily="50" charset="-128"/>
                <a:ea typeface="游ゴシック" panose="020B0400000000000000" pitchFamily="50" charset="-128"/>
              </a:rPr>
              <a:t>④複数の施術所において同部位の施術を重複して受けている患者　</a:t>
            </a:r>
            <a:endParaRPr lang="en-US" altLang="ja-JP" b="1" dirty="0">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B2E66B4-A0D2-4BBF-872A-29A658AE9D7F}"/>
              </a:ext>
            </a:extLst>
          </p:cNvPr>
          <p:cNvSpPr/>
          <p:nvPr/>
        </p:nvSpPr>
        <p:spPr>
          <a:xfrm>
            <a:off x="213691" y="3203814"/>
            <a:ext cx="4017600" cy="101880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それぞれの施術管理者と患者へ</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rgbClr val="C00000"/>
                </a:solidFill>
                <a:latin typeface="游ゴシック" panose="020B0400000000000000" pitchFamily="50" charset="-128"/>
                <a:ea typeface="游ゴシック" panose="020B0400000000000000" pitchFamily="50" charset="-128"/>
              </a:rPr>
              <a:t>償還払い注意喚起通知</a:t>
            </a:r>
            <a:r>
              <a:rPr lang="ja-JP" altLang="en-US" sz="1600" b="1" dirty="0">
                <a:solidFill>
                  <a:schemeClr val="tx1"/>
                </a:solidFill>
                <a:latin typeface="游ゴシック" panose="020B0400000000000000" pitchFamily="50" charset="-128"/>
                <a:ea typeface="游ゴシック" panose="020B0400000000000000" pitchFamily="50" charset="-128"/>
              </a:rPr>
              <a:t>の送付</a:t>
            </a:r>
          </a:p>
        </p:txBody>
      </p:sp>
      <p:sp>
        <p:nvSpPr>
          <p:cNvPr id="15" name="正方形/長方形 14">
            <a:extLst>
              <a:ext uri="{FF2B5EF4-FFF2-40B4-BE49-F238E27FC236}">
                <a16:creationId xmlns:a16="http://schemas.microsoft.com/office/drawing/2014/main" id="{DCEFA055-2222-461B-9035-90148C1800C3}"/>
              </a:ext>
            </a:extLst>
          </p:cNvPr>
          <p:cNvSpPr/>
          <p:nvPr/>
        </p:nvSpPr>
        <p:spPr>
          <a:xfrm>
            <a:off x="4854890" y="1694745"/>
            <a:ext cx="4068000" cy="1017091"/>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患者へ文書等により事実確認</a:t>
            </a:r>
            <a:endParaRPr lang="en-US" altLang="ja-JP" sz="1200" b="1" dirty="0">
              <a:solidFill>
                <a:schemeClr val="tx1"/>
              </a:solidFill>
              <a:latin typeface="游ゴシック" panose="020B0400000000000000" pitchFamily="50" charset="-128"/>
              <a:ea typeface="游ゴシック" panose="020B0400000000000000" pitchFamily="50" charset="-128"/>
            </a:endParaRPr>
          </a:p>
          <a:p>
            <a:r>
              <a:rPr lang="ja-JP" altLang="en-US" sz="1200" b="1" dirty="0">
                <a:solidFill>
                  <a:schemeClr val="tx1"/>
                </a:solidFill>
                <a:latin typeface="游ゴシック" panose="020B0400000000000000" pitchFamily="50" charset="-128"/>
                <a:ea typeface="游ゴシック" panose="020B0400000000000000" pitchFamily="50" charset="-128"/>
              </a:rPr>
              <a:t>　　</a:t>
            </a:r>
            <a:r>
              <a:rPr lang="en-US" altLang="ja-JP" sz="1200" b="1" dirty="0">
                <a:solidFill>
                  <a:schemeClr val="tx1"/>
                </a:solidFill>
                <a:latin typeface="游ゴシック" panose="020B0400000000000000" pitchFamily="50" charset="-128"/>
                <a:ea typeface="游ゴシック" panose="020B0400000000000000" pitchFamily="50" charset="-128"/>
              </a:rPr>
              <a:t>※</a:t>
            </a:r>
            <a:r>
              <a:rPr lang="ja-JP" altLang="en-US" sz="1200" b="1" dirty="0">
                <a:solidFill>
                  <a:schemeClr val="tx1"/>
                </a:solidFill>
                <a:latin typeface="游ゴシック" panose="020B0400000000000000" pitchFamily="50" charset="-128"/>
                <a:ea typeface="游ゴシック" panose="020B0400000000000000" pitchFamily="50" charset="-128"/>
              </a:rPr>
              <a:t>施術内容、回数、施術の事実確認、負傷原因、</a:t>
            </a:r>
            <a:endParaRPr lang="en-US" altLang="ja-JP" sz="1200" b="1" dirty="0">
              <a:solidFill>
                <a:schemeClr val="tx1"/>
              </a:solidFill>
              <a:latin typeface="游ゴシック" panose="020B0400000000000000" pitchFamily="50" charset="-128"/>
              <a:ea typeface="游ゴシック" panose="020B0400000000000000" pitchFamily="50" charset="-128"/>
            </a:endParaRPr>
          </a:p>
          <a:p>
            <a:r>
              <a:rPr lang="ja-JP" altLang="en-US" sz="1200" b="1" dirty="0">
                <a:solidFill>
                  <a:schemeClr val="tx1"/>
                </a:solidFill>
                <a:latin typeface="游ゴシック" panose="020B0400000000000000" pitchFamily="50" charset="-128"/>
                <a:ea typeface="游ゴシック" panose="020B0400000000000000" pitchFamily="50" charset="-128"/>
              </a:rPr>
              <a:t>　　　　　なぜ重複して受療しているのかなど</a:t>
            </a:r>
          </a:p>
        </p:txBody>
      </p:sp>
      <p:sp>
        <p:nvSpPr>
          <p:cNvPr id="5" name="テキスト ボックス 4">
            <a:extLst>
              <a:ext uri="{FF2B5EF4-FFF2-40B4-BE49-F238E27FC236}">
                <a16:creationId xmlns:a16="http://schemas.microsoft.com/office/drawing/2014/main" id="{D7A5B2A6-F87A-44FD-A00D-67AD3A001E0B}"/>
              </a:ext>
            </a:extLst>
          </p:cNvPr>
          <p:cNvSpPr txBox="1"/>
          <p:nvPr/>
        </p:nvSpPr>
        <p:spPr>
          <a:xfrm>
            <a:off x="5154154" y="6127657"/>
            <a:ext cx="3570208" cy="430887"/>
          </a:xfrm>
          <a:prstGeom prst="rect">
            <a:avLst/>
          </a:prstGeom>
          <a:noFill/>
        </p:spPr>
        <p:txBody>
          <a:bodyPr wrap="none" lIns="72000" rIns="72000" rtlCol="0">
            <a:spAutoFit/>
          </a:bodyPr>
          <a:lstStyle/>
          <a:p>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償還払い変更通知の到着した月の翌月の施術分から</a:t>
            </a:r>
            <a:endParaRPr lang="en-US" altLang="ja-JP" sz="1100" dirty="0">
              <a:latin typeface="游ゴシック" panose="020B0400000000000000" pitchFamily="50" charset="-128"/>
              <a:ea typeface="游ゴシック" panose="020B0400000000000000" pitchFamily="50" charset="-128"/>
            </a:endParaRPr>
          </a:p>
          <a:p>
            <a:r>
              <a:rPr lang="ja-JP" altLang="en-US" sz="1100" dirty="0">
                <a:latin typeface="游ゴシック" panose="020B0400000000000000" pitchFamily="50" charset="-128"/>
                <a:ea typeface="游ゴシック" panose="020B0400000000000000" pitchFamily="50" charset="-128"/>
              </a:rPr>
              <a:t>　当該通知を全ての施術所へ提示するよう指導 </a:t>
            </a:r>
          </a:p>
        </p:txBody>
      </p:sp>
      <p:sp>
        <p:nvSpPr>
          <p:cNvPr id="8" name="正方形/長方形 7">
            <a:extLst>
              <a:ext uri="{FF2B5EF4-FFF2-40B4-BE49-F238E27FC236}">
                <a16:creationId xmlns:a16="http://schemas.microsoft.com/office/drawing/2014/main" id="{30401132-251F-4E61-B947-B322194F2E5E}"/>
              </a:ext>
            </a:extLst>
          </p:cNvPr>
          <p:cNvSpPr/>
          <p:nvPr/>
        </p:nvSpPr>
        <p:spPr>
          <a:xfrm>
            <a:off x="213691" y="4686544"/>
            <a:ext cx="4017600" cy="1210015"/>
          </a:xfrm>
          <a:prstGeom prst="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送付した月の翌月以降の療養費請求を</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確認し、引き続き関連施術所等から</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療養費請求が行われている</a:t>
            </a:r>
          </a:p>
        </p:txBody>
      </p:sp>
      <p:sp>
        <p:nvSpPr>
          <p:cNvPr id="17" name="正方形/長方形 16">
            <a:extLst>
              <a:ext uri="{FF2B5EF4-FFF2-40B4-BE49-F238E27FC236}">
                <a16:creationId xmlns:a16="http://schemas.microsoft.com/office/drawing/2014/main" id="{4F3995FC-FC53-48EC-A92F-5AF0F6AFFBEF}"/>
              </a:ext>
            </a:extLst>
          </p:cNvPr>
          <p:cNvSpPr/>
          <p:nvPr/>
        </p:nvSpPr>
        <p:spPr>
          <a:xfrm>
            <a:off x="4854890" y="3203814"/>
            <a:ext cx="4068000" cy="1018800"/>
          </a:xfrm>
          <a:prstGeom prst="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引き続き複数の施術所において</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同部位の施術をうけており、</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償還払いへの変更が適当と判断した場合</a:t>
            </a:r>
          </a:p>
        </p:txBody>
      </p:sp>
      <p:cxnSp>
        <p:nvCxnSpPr>
          <p:cNvPr id="64" name="コネクタ: カギ線 63">
            <a:extLst>
              <a:ext uri="{FF2B5EF4-FFF2-40B4-BE49-F238E27FC236}">
                <a16:creationId xmlns:a16="http://schemas.microsoft.com/office/drawing/2014/main" id="{50E9302E-9917-4684-9425-C691F422355C}"/>
              </a:ext>
            </a:extLst>
          </p:cNvPr>
          <p:cNvCxnSpPr>
            <a:cxnSpLocks/>
            <a:stCxn id="8" idx="3"/>
            <a:endCxn id="15" idx="1"/>
          </p:cNvCxnSpPr>
          <p:nvPr/>
        </p:nvCxnSpPr>
        <p:spPr>
          <a:xfrm flipV="1">
            <a:off x="4231291" y="2203291"/>
            <a:ext cx="623599" cy="3088261"/>
          </a:xfrm>
          <a:prstGeom prst="bentConnector3">
            <a:avLst/>
          </a:prstGeom>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42BD3ACA-AD8D-48B8-9EC0-DB094DDC8C31}"/>
              </a:ext>
            </a:extLst>
          </p:cNvPr>
          <p:cNvSpPr txBox="1"/>
          <p:nvPr/>
        </p:nvSpPr>
        <p:spPr>
          <a:xfrm>
            <a:off x="7110592" y="2848739"/>
            <a:ext cx="1980029" cy="246221"/>
          </a:xfrm>
          <a:prstGeom prst="rect">
            <a:avLst/>
          </a:prstGeom>
          <a:noFill/>
        </p:spPr>
        <p:txBody>
          <a:bodyPr wrap="none" rtlCol="0">
            <a:spAutoFit/>
          </a:bodyPr>
          <a:lstStyle/>
          <a:p>
            <a:r>
              <a:rPr lang="ja-JP" altLang="en-US" sz="1000" dirty="0">
                <a:latin typeface="游ゴシック" panose="020B0400000000000000" pitchFamily="50" charset="-128"/>
                <a:ea typeface="游ゴシック" panose="020B0400000000000000" pitchFamily="50" charset="-128"/>
              </a:rPr>
              <a:t>それでもなお理解が得られず</a:t>
            </a:r>
            <a:r>
              <a:rPr lang="en-US" altLang="ja-JP" sz="1000" dirty="0">
                <a:latin typeface="游ゴシック" panose="020B0400000000000000" pitchFamily="50" charset="-128"/>
                <a:ea typeface="游ゴシック" panose="020B0400000000000000" pitchFamily="50" charset="-128"/>
              </a:rPr>
              <a:t>…</a:t>
            </a:r>
            <a:endParaRPr lang="ja-JP" altLang="en-US" sz="1000" dirty="0">
              <a:latin typeface="游ゴシック" panose="020B0400000000000000" pitchFamily="50" charset="-128"/>
              <a:ea typeface="游ゴシック" panose="020B0400000000000000" pitchFamily="50" charset="-128"/>
            </a:endParaRPr>
          </a:p>
        </p:txBody>
      </p:sp>
      <p:sp>
        <p:nvSpPr>
          <p:cNvPr id="18" name="正方形/長方形 17">
            <a:extLst>
              <a:ext uri="{FF2B5EF4-FFF2-40B4-BE49-F238E27FC236}">
                <a16:creationId xmlns:a16="http://schemas.microsoft.com/office/drawing/2014/main" id="{857667F9-2D1C-4CC1-8FE8-C1572A468D67}"/>
              </a:ext>
            </a:extLst>
          </p:cNvPr>
          <p:cNvSpPr/>
          <p:nvPr/>
        </p:nvSpPr>
        <p:spPr>
          <a:xfrm>
            <a:off x="0" y="-1441"/>
            <a:ext cx="9144000" cy="646332"/>
          </a:xfrm>
          <a:prstGeom prst="rect">
            <a:avLst/>
          </a:prstGeom>
          <a:solidFill>
            <a:srgbClr val="537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100" b="1" dirty="0">
                <a:solidFill>
                  <a:prstClr val="white"/>
                </a:solidFill>
                <a:latin typeface="游ゴシック" panose="020B0400000000000000" pitchFamily="50" charset="-128"/>
                <a:ea typeface="游ゴシック" panose="020B0400000000000000" pitchFamily="50" charset="-128"/>
              </a:rPr>
              <a:t>「受領委任払い」から「償還払い」に変更する手順</a:t>
            </a:r>
            <a:endParaRPr lang="en-US" altLang="ja-JP" sz="2100" b="1" dirty="0">
              <a:solidFill>
                <a:prstClr val="white"/>
              </a:solidFill>
              <a:latin typeface="游ゴシック" panose="020B0400000000000000" pitchFamily="50" charset="-128"/>
              <a:ea typeface="游ゴシック" panose="020B0400000000000000" pitchFamily="50" charset="-128"/>
            </a:endParaRPr>
          </a:p>
        </p:txBody>
      </p:sp>
      <p:sp>
        <p:nvSpPr>
          <p:cNvPr id="39" name="二等辺三角形 38">
            <a:extLst>
              <a:ext uri="{FF2B5EF4-FFF2-40B4-BE49-F238E27FC236}">
                <a16:creationId xmlns:a16="http://schemas.microsoft.com/office/drawing/2014/main" id="{20F70B42-4F67-4BDF-8C86-156D1D2CAFCD}"/>
              </a:ext>
            </a:extLst>
          </p:cNvPr>
          <p:cNvSpPr/>
          <p:nvPr/>
        </p:nvSpPr>
        <p:spPr>
          <a:xfrm rot="10800000">
            <a:off x="1998944" y="4372325"/>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BA849319-E712-47A7-B457-D1BE4FF94012}"/>
              </a:ext>
            </a:extLst>
          </p:cNvPr>
          <p:cNvSpPr/>
          <p:nvPr/>
        </p:nvSpPr>
        <p:spPr>
          <a:xfrm rot="10800000">
            <a:off x="2001164" y="2828671"/>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a:extLst>
              <a:ext uri="{FF2B5EF4-FFF2-40B4-BE49-F238E27FC236}">
                <a16:creationId xmlns:a16="http://schemas.microsoft.com/office/drawing/2014/main" id="{AB385D93-736F-4FBE-8AA4-EEE755D0CA5C}"/>
              </a:ext>
            </a:extLst>
          </p:cNvPr>
          <p:cNvSpPr/>
          <p:nvPr/>
        </p:nvSpPr>
        <p:spPr>
          <a:xfrm rot="10800000">
            <a:off x="6723907" y="4372326"/>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a:extLst>
              <a:ext uri="{FF2B5EF4-FFF2-40B4-BE49-F238E27FC236}">
                <a16:creationId xmlns:a16="http://schemas.microsoft.com/office/drawing/2014/main" id="{E6B8DF62-DFDF-4F6F-BFA4-6004FEF087DE}"/>
              </a:ext>
            </a:extLst>
          </p:cNvPr>
          <p:cNvSpPr/>
          <p:nvPr/>
        </p:nvSpPr>
        <p:spPr>
          <a:xfrm rot="10800000">
            <a:off x="6726127" y="2828672"/>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11884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3E95A5DB-F322-450D-9C18-A14237FA65DA}"/>
              </a:ext>
            </a:extLst>
          </p:cNvPr>
          <p:cNvSpPr txBox="1"/>
          <p:nvPr/>
        </p:nvSpPr>
        <p:spPr>
          <a:xfrm>
            <a:off x="4854890" y="4686544"/>
            <a:ext cx="4068000" cy="1872000"/>
          </a:xfrm>
          <a:prstGeom prst="rect">
            <a:avLst/>
          </a:prstGeom>
          <a:solidFill>
            <a:schemeClr val="accent1">
              <a:lumMod val="20000"/>
              <a:lumOff val="80000"/>
            </a:schemeClr>
          </a:solidFill>
          <a:ln w="76200">
            <a:solidFill>
              <a:schemeClr val="accent1">
                <a:lumMod val="20000"/>
                <a:lumOff val="80000"/>
              </a:schemeClr>
            </a:solidFill>
          </a:ln>
        </p:spPr>
        <p:txBody>
          <a:bodyPr wrap="square" tIns="0" rIns="108000" bIns="360000" rtlCol="0" anchor="ctr" anchorCtr="1">
            <a:noAutofit/>
          </a:bodyPr>
          <a:lstStyle/>
          <a:p>
            <a:pPr algn="ctr"/>
            <a:r>
              <a:rPr lang="ja-JP" altLang="en-US" sz="1600" b="1" dirty="0">
                <a:latin typeface="游ゴシック" panose="020B0400000000000000" pitchFamily="50" charset="-128"/>
                <a:ea typeface="游ゴシック" panose="020B0400000000000000" pitchFamily="50" charset="-128"/>
              </a:rPr>
              <a:t>施術管理者へ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患者へ　➡　</a:t>
            </a:r>
            <a:r>
              <a:rPr lang="ja-JP" altLang="en-US" sz="1600" b="1" dirty="0">
                <a:solidFill>
                  <a:srgbClr val="C00000"/>
                </a:solidFill>
                <a:latin typeface="游ゴシック" panose="020B0400000000000000" pitchFamily="50" charset="-128"/>
                <a:ea typeface="游ゴシック" panose="020B0400000000000000" pitchFamily="50" charset="-128"/>
              </a:rPr>
              <a:t>償還払い変更通知</a:t>
            </a:r>
            <a:r>
              <a:rPr lang="ja-JP" altLang="en-US" sz="1600" b="1" dirty="0">
                <a:latin typeface="游ゴシック" panose="020B0400000000000000" pitchFamily="50" charset="-128"/>
                <a:ea typeface="游ゴシック" panose="020B0400000000000000" pitchFamily="50" charset="-128"/>
              </a:rPr>
              <a:t>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療養費支給申請書送付</a:t>
            </a:r>
            <a:endParaRPr lang="en-US" altLang="ja-JP" sz="1600" b="1" dirty="0">
              <a:latin typeface="游ゴシック" panose="020B0400000000000000" pitchFamily="50" charset="-128"/>
              <a:ea typeface="游ゴシック" panose="020B0400000000000000" pitchFamily="50" charset="-128"/>
            </a:endParaRPr>
          </a:p>
          <a:p>
            <a:pPr algn="ctr"/>
            <a:r>
              <a:rPr lang="ja-JP" altLang="en-US" sz="1600" b="1" dirty="0">
                <a:latin typeface="游ゴシック" panose="020B0400000000000000" pitchFamily="50" charset="-128"/>
                <a:ea typeface="游ゴシック" panose="020B0400000000000000" pitchFamily="50" charset="-128"/>
              </a:rPr>
              <a:t>　　指導</a:t>
            </a:r>
            <a:r>
              <a:rPr lang="en-US" altLang="ja-JP" sz="1600" b="1" dirty="0">
                <a:latin typeface="游ゴシック" panose="020B0400000000000000" pitchFamily="50" charset="-128"/>
                <a:ea typeface="游ゴシック" panose="020B0400000000000000" pitchFamily="50" charset="-128"/>
              </a:rPr>
              <a:t>※</a:t>
            </a:r>
          </a:p>
        </p:txBody>
      </p:sp>
      <p:sp>
        <p:nvSpPr>
          <p:cNvPr id="4" name="正方形/長方形 3">
            <a:extLst>
              <a:ext uri="{FF2B5EF4-FFF2-40B4-BE49-F238E27FC236}">
                <a16:creationId xmlns:a16="http://schemas.microsoft.com/office/drawing/2014/main" id="{05F83F02-3136-412D-A720-34B40DEF60CF}"/>
              </a:ext>
            </a:extLst>
          </p:cNvPr>
          <p:cNvSpPr/>
          <p:nvPr/>
        </p:nvSpPr>
        <p:spPr>
          <a:xfrm>
            <a:off x="177086" y="1694745"/>
            <a:ext cx="4017600" cy="141744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初検日を含む月以降</a:t>
            </a:r>
            <a:r>
              <a:rPr lang="en-US" altLang="ja-JP" sz="1600" b="1" dirty="0">
                <a:solidFill>
                  <a:schemeClr val="tx1"/>
                </a:solidFill>
                <a:latin typeface="游ゴシック" panose="020B0400000000000000" pitchFamily="50" charset="-128"/>
                <a:ea typeface="游ゴシック" panose="020B0400000000000000" pitchFamily="50" charset="-128"/>
              </a:rPr>
              <a:t>5</a:t>
            </a:r>
            <a:r>
              <a:rPr lang="ja-JP" altLang="en-US" sz="1600" b="1" dirty="0">
                <a:solidFill>
                  <a:schemeClr val="tx1"/>
                </a:solidFill>
                <a:latin typeface="游ゴシック" panose="020B0400000000000000" pitchFamily="50" charset="-128"/>
                <a:ea typeface="游ゴシック" panose="020B0400000000000000" pitchFamily="50" charset="-128"/>
              </a:rPr>
              <a:t>ヶ月を超えて、かつ、</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en-US" altLang="ja-JP" sz="1600" b="1" dirty="0">
                <a:solidFill>
                  <a:schemeClr val="tx1"/>
                </a:solidFill>
                <a:latin typeface="游ゴシック" panose="020B0400000000000000" pitchFamily="50" charset="-128"/>
                <a:ea typeface="游ゴシック" panose="020B0400000000000000" pitchFamily="50" charset="-128"/>
              </a:rPr>
              <a:t>1</a:t>
            </a:r>
            <a:r>
              <a:rPr lang="ja-JP" altLang="en-US" sz="1600" b="1" dirty="0">
                <a:solidFill>
                  <a:schemeClr val="tx1"/>
                </a:solidFill>
                <a:latin typeface="游ゴシック" panose="020B0400000000000000" pitchFamily="50" charset="-128"/>
                <a:ea typeface="游ゴシック" panose="020B0400000000000000" pitchFamily="50" charset="-128"/>
              </a:rPr>
              <a:t>月あたり</a:t>
            </a:r>
            <a:r>
              <a:rPr lang="en-US" altLang="ja-JP" sz="1600" b="1" dirty="0">
                <a:solidFill>
                  <a:schemeClr val="tx1"/>
                </a:solidFill>
                <a:latin typeface="游ゴシック" panose="020B0400000000000000" pitchFamily="50" charset="-128"/>
                <a:ea typeface="游ゴシック" panose="020B0400000000000000" pitchFamily="50" charset="-128"/>
              </a:rPr>
              <a:t>10</a:t>
            </a:r>
            <a:r>
              <a:rPr lang="ja-JP" altLang="en-US" sz="1600" b="1" dirty="0">
                <a:solidFill>
                  <a:schemeClr val="tx1"/>
                </a:solidFill>
                <a:latin typeface="游ゴシック" panose="020B0400000000000000" pitchFamily="50" charset="-128"/>
                <a:ea typeface="游ゴシック" panose="020B0400000000000000" pitchFamily="50" charset="-128"/>
              </a:rPr>
              <a:t>回以上の施術を</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継続してうけている療養費請求</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200" b="1" dirty="0">
                <a:solidFill>
                  <a:schemeClr val="tx1"/>
                </a:solidFill>
                <a:latin typeface="游ゴシック" panose="020B0400000000000000" pitchFamily="50" charset="-128"/>
                <a:ea typeface="游ゴシック" panose="020B0400000000000000" pitchFamily="50" charset="-128"/>
              </a:rPr>
              <a:t>（長期・頻回施術に係る逓減措置（</a:t>
            </a:r>
            <a:r>
              <a:rPr lang="en-US" altLang="ja-JP" sz="1200" b="1" dirty="0">
                <a:solidFill>
                  <a:schemeClr val="tx1"/>
                </a:solidFill>
                <a:latin typeface="游ゴシック" panose="020B0400000000000000" pitchFamily="50" charset="-128"/>
                <a:ea typeface="游ゴシック" panose="020B0400000000000000" pitchFamily="50" charset="-128"/>
              </a:rPr>
              <a:t>50/100</a:t>
            </a:r>
            <a:r>
              <a:rPr lang="ja-JP" altLang="en-US" sz="1200" b="1" dirty="0">
                <a:solidFill>
                  <a:schemeClr val="tx1"/>
                </a:solidFill>
                <a:latin typeface="游ゴシック" panose="020B0400000000000000" pitchFamily="50" charset="-128"/>
                <a:ea typeface="游ゴシック" panose="020B0400000000000000" pitchFamily="50" charset="-128"/>
              </a:rPr>
              <a:t>）の対象）</a:t>
            </a:r>
            <a:endParaRPr lang="en-US" altLang="ja-JP" sz="1200" b="1" dirty="0">
              <a:solidFill>
                <a:schemeClr val="tx1"/>
              </a:solidFill>
              <a:latin typeface="游ゴシック" panose="020B0400000000000000" pitchFamily="50" charset="-128"/>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33F6B729-3693-43FC-8D50-2302D47FB419}"/>
              </a:ext>
            </a:extLst>
          </p:cNvPr>
          <p:cNvSpPr txBox="1"/>
          <p:nvPr/>
        </p:nvSpPr>
        <p:spPr>
          <a:xfrm>
            <a:off x="184781" y="714258"/>
            <a:ext cx="8716618" cy="1200329"/>
          </a:xfrm>
          <a:prstGeom prst="rect">
            <a:avLst/>
          </a:prstGeom>
          <a:noFill/>
        </p:spPr>
        <p:txBody>
          <a:bodyPr wrap="square" rtlCol="0">
            <a:spAutoFit/>
          </a:bodyPr>
          <a:lstStyle/>
          <a:p>
            <a:r>
              <a:rPr lang="ja-JP" altLang="en-US" b="1" dirty="0">
                <a:latin typeface="游ゴシック" panose="020B0400000000000000" pitchFamily="50" charset="-128"/>
                <a:ea typeface="游ゴシック" panose="020B0400000000000000" pitchFamily="50" charset="-128"/>
              </a:rPr>
              <a:t>⑤長期かつ頻回な施術を継続して受けている患者（初検日を含む月以降</a:t>
            </a:r>
            <a:r>
              <a:rPr lang="en-US" altLang="ja-JP" b="1" dirty="0">
                <a:latin typeface="游ゴシック" panose="020B0400000000000000" pitchFamily="50" charset="-128"/>
                <a:ea typeface="游ゴシック" panose="020B0400000000000000" pitchFamily="50" charset="-128"/>
              </a:rPr>
              <a:t>5</a:t>
            </a:r>
            <a:r>
              <a:rPr lang="ja-JP" altLang="en-US" b="1" dirty="0">
                <a:latin typeface="游ゴシック" panose="020B0400000000000000" pitchFamily="50" charset="-128"/>
                <a:ea typeface="游ゴシック" panose="020B0400000000000000" pitchFamily="50" charset="-128"/>
              </a:rPr>
              <a:t>ヶ月を超　　</a:t>
            </a:r>
            <a:endParaRPr lang="en-US" altLang="ja-JP" b="1" dirty="0">
              <a:latin typeface="游ゴシック" panose="020B0400000000000000" pitchFamily="50" charset="-128"/>
              <a:ea typeface="游ゴシック" panose="020B0400000000000000" pitchFamily="50" charset="-128"/>
            </a:endParaRPr>
          </a:p>
          <a:p>
            <a:r>
              <a:rPr lang="ja-JP" altLang="en-US" b="1" dirty="0">
                <a:latin typeface="游ゴシック" panose="020B0400000000000000" pitchFamily="50" charset="-128"/>
                <a:ea typeface="游ゴシック" panose="020B0400000000000000" pitchFamily="50" charset="-128"/>
              </a:rPr>
              <a:t>　えて、かつ、</a:t>
            </a:r>
            <a:r>
              <a:rPr lang="en-US" altLang="ja-JP" b="1" dirty="0">
                <a:latin typeface="游ゴシック" panose="020B0400000000000000" pitchFamily="50" charset="-128"/>
                <a:ea typeface="游ゴシック" panose="020B0400000000000000" pitchFamily="50" charset="-128"/>
              </a:rPr>
              <a:t>1</a:t>
            </a:r>
            <a:r>
              <a:rPr lang="ja-JP" altLang="en-US" b="1" dirty="0">
                <a:latin typeface="游ゴシック" panose="020B0400000000000000" pitchFamily="50" charset="-128"/>
                <a:ea typeface="游ゴシック" panose="020B0400000000000000" pitchFamily="50" charset="-128"/>
              </a:rPr>
              <a:t>月あたり</a:t>
            </a:r>
            <a:r>
              <a:rPr lang="en-US" altLang="ja-JP" b="1" dirty="0">
                <a:latin typeface="游ゴシック" panose="020B0400000000000000" pitchFamily="50" charset="-128"/>
                <a:ea typeface="游ゴシック" panose="020B0400000000000000" pitchFamily="50" charset="-128"/>
              </a:rPr>
              <a:t>10</a:t>
            </a:r>
            <a:r>
              <a:rPr lang="ja-JP" altLang="en-US" b="1" dirty="0">
                <a:latin typeface="游ゴシック" panose="020B0400000000000000" pitchFamily="50" charset="-128"/>
                <a:ea typeface="游ゴシック" panose="020B0400000000000000" pitchFamily="50" charset="-128"/>
              </a:rPr>
              <a:t>回以上の施術を継続して受けている患者）</a:t>
            </a:r>
            <a:endParaRPr lang="en-US" altLang="ja-JP" b="1" dirty="0">
              <a:latin typeface="游ゴシック" panose="020B0400000000000000" pitchFamily="50" charset="-128"/>
              <a:ea typeface="游ゴシック" panose="020B0400000000000000" pitchFamily="50" charset="-128"/>
            </a:endParaRPr>
          </a:p>
          <a:p>
            <a:r>
              <a:rPr lang="ja-JP" altLang="en-US" b="1" dirty="0">
                <a:solidFill>
                  <a:srgbClr val="C00000"/>
                </a:solidFill>
                <a:latin typeface="游ゴシック" panose="020B0400000000000000" pitchFamily="50" charset="-128"/>
                <a:ea typeface="游ゴシック" panose="020B0400000000000000" pitchFamily="50" charset="-128"/>
              </a:rPr>
              <a:t>　（令和</a:t>
            </a:r>
            <a:r>
              <a:rPr lang="en-US" altLang="ja-JP" b="1" dirty="0">
                <a:solidFill>
                  <a:srgbClr val="C00000"/>
                </a:solidFill>
                <a:latin typeface="游ゴシック" panose="020B0400000000000000" pitchFamily="50" charset="-128"/>
                <a:ea typeface="游ゴシック" panose="020B0400000000000000" pitchFamily="50" charset="-128"/>
              </a:rPr>
              <a:t>6</a:t>
            </a:r>
            <a:r>
              <a:rPr lang="ja-JP" altLang="en-US" b="1" dirty="0">
                <a:solidFill>
                  <a:srgbClr val="C00000"/>
                </a:solidFill>
                <a:latin typeface="游ゴシック" panose="020B0400000000000000" pitchFamily="50" charset="-128"/>
                <a:ea typeface="游ゴシック" panose="020B0400000000000000" pitchFamily="50" charset="-128"/>
              </a:rPr>
              <a:t>年</a:t>
            </a:r>
            <a:r>
              <a:rPr lang="en-US" altLang="ja-JP" b="1" dirty="0">
                <a:solidFill>
                  <a:srgbClr val="C00000"/>
                </a:solidFill>
                <a:latin typeface="游ゴシック" panose="020B0400000000000000" pitchFamily="50" charset="-128"/>
                <a:ea typeface="游ゴシック" panose="020B0400000000000000" pitchFamily="50" charset="-128"/>
              </a:rPr>
              <a:t>10</a:t>
            </a:r>
            <a:r>
              <a:rPr lang="ja-JP" altLang="en-US" b="1" dirty="0">
                <a:solidFill>
                  <a:srgbClr val="C00000"/>
                </a:solidFill>
                <a:latin typeface="游ゴシック" panose="020B0400000000000000" pitchFamily="50" charset="-128"/>
                <a:ea typeface="游ゴシック" panose="020B0400000000000000" pitchFamily="50" charset="-128"/>
              </a:rPr>
              <a:t>月</a:t>
            </a:r>
            <a:r>
              <a:rPr lang="en-US" altLang="ja-JP" b="1" dirty="0">
                <a:solidFill>
                  <a:srgbClr val="C00000"/>
                </a:solidFill>
                <a:latin typeface="游ゴシック" panose="020B0400000000000000" pitchFamily="50" charset="-128"/>
                <a:ea typeface="游ゴシック" panose="020B0400000000000000" pitchFamily="50" charset="-128"/>
              </a:rPr>
              <a:t>1</a:t>
            </a:r>
            <a:r>
              <a:rPr lang="ja-JP" altLang="en-US" b="1" dirty="0">
                <a:solidFill>
                  <a:srgbClr val="C00000"/>
                </a:solidFill>
                <a:latin typeface="游ゴシック" panose="020B0400000000000000" pitchFamily="50" charset="-128"/>
                <a:ea typeface="游ゴシック" panose="020B0400000000000000" pitchFamily="50" charset="-128"/>
              </a:rPr>
              <a:t>日施行）</a:t>
            </a:r>
            <a:r>
              <a:rPr lang="ja-JP" altLang="en-US" b="1" dirty="0">
                <a:latin typeface="游ゴシック" panose="020B0400000000000000" pitchFamily="50" charset="-128"/>
                <a:ea typeface="游ゴシック" panose="020B0400000000000000" pitchFamily="50" charset="-128"/>
              </a:rPr>
              <a:t>　</a:t>
            </a:r>
            <a:endParaRPr lang="en-US" altLang="ja-JP" b="1" dirty="0">
              <a:latin typeface="游ゴシック" panose="020B0400000000000000" pitchFamily="50" charset="-128"/>
              <a:ea typeface="游ゴシック" panose="020B0400000000000000" pitchFamily="50" charset="-128"/>
            </a:endParaRPr>
          </a:p>
          <a:p>
            <a:r>
              <a:rPr lang="ja-JP" altLang="en-US" b="1" dirty="0">
                <a:latin typeface="游ゴシック" panose="020B0400000000000000" pitchFamily="50" charset="-128"/>
                <a:ea typeface="游ゴシック" panose="020B0400000000000000" pitchFamily="50" charset="-128"/>
              </a:rPr>
              <a:t>　</a:t>
            </a:r>
            <a:endParaRPr lang="en-US" altLang="ja-JP" b="1" dirty="0">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B2E66B4-A0D2-4BBF-872A-29A658AE9D7F}"/>
              </a:ext>
            </a:extLst>
          </p:cNvPr>
          <p:cNvSpPr/>
          <p:nvPr/>
        </p:nvSpPr>
        <p:spPr>
          <a:xfrm>
            <a:off x="177086" y="3756763"/>
            <a:ext cx="4017600" cy="1018800"/>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施術管理者と患者へ</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rgbClr val="C00000"/>
                </a:solidFill>
                <a:latin typeface="游ゴシック" panose="020B0400000000000000" pitchFamily="50" charset="-128"/>
                <a:ea typeface="游ゴシック" panose="020B0400000000000000" pitchFamily="50" charset="-128"/>
              </a:rPr>
              <a:t>償還払い注意喚起通知</a:t>
            </a:r>
            <a:r>
              <a:rPr lang="ja-JP" altLang="en-US" sz="1600" b="1" dirty="0">
                <a:solidFill>
                  <a:schemeClr val="tx1"/>
                </a:solidFill>
                <a:latin typeface="游ゴシック" panose="020B0400000000000000" pitchFamily="50" charset="-128"/>
                <a:ea typeface="游ゴシック" panose="020B0400000000000000" pitchFamily="50" charset="-128"/>
              </a:rPr>
              <a:t>の送付</a:t>
            </a:r>
          </a:p>
        </p:txBody>
      </p:sp>
      <p:sp>
        <p:nvSpPr>
          <p:cNvPr id="15" name="正方形/長方形 14">
            <a:extLst>
              <a:ext uri="{FF2B5EF4-FFF2-40B4-BE49-F238E27FC236}">
                <a16:creationId xmlns:a16="http://schemas.microsoft.com/office/drawing/2014/main" id="{DCEFA055-2222-461B-9035-90148C1800C3}"/>
              </a:ext>
            </a:extLst>
          </p:cNvPr>
          <p:cNvSpPr/>
          <p:nvPr/>
        </p:nvSpPr>
        <p:spPr>
          <a:xfrm>
            <a:off x="4854890" y="1694745"/>
            <a:ext cx="4068000" cy="1017091"/>
          </a:xfrm>
          <a:prstGeom prst="rect">
            <a:avLst/>
          </a:prstGeom>
          <a:solidFill>
            <a:schemeClr val="accent1">
              <a:lumMod val="20000"/>
              <a:lumOff val="80000"/>
            </a:schemeClr>
          </a:solid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患者へ文書等（</a:t>
            </a:r>
            <a:r>
              <a:rPr lang="ja-JP" altLang="en-US" sz="1600" b="1" dirty="0">
                <a:solidFill>
                  <a:srgbClr val="C00000"/>
                </a:solidFill>
                <a:latin typeface="游ゴシック" panose="020B0400000000000000" pitchFamily="50" charset="-128"/>
                <a:ea typeface="游ゴシック" panose="020B0400000000000000" pitchFamily="50" charset="-128"/>
              </a:rPr>
              <a:t>電話・面会</a:t>
            </a:r>
            <a:r>
              <a:rPr lang="ja-JP" altLang="en-US" sz="1600" b="1" dirty="0">
                <a:solidFill>
                  <a:schemeClr val="tx1"/>
                </a:solidFill>
                <a:latin typeface="游ゴシック" panose="020B0400000000000000" pitchFamily="50" charset="-128"/>
                <a:ea typeface="游ゴシック" panose="020B0400000000000000" pitchFamily="50" charset="-128"/>
              </a:rPr>
              <a:t>）により</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事実確認</a:t>
            </a:r>
            <a:endParaRPr lang="en-US" altLang="ja-JP" sz="1100" b="1" dirty="0">
              <a:solidFill>
                <a:schemeClr val="tx1"/>
              </a:solidFill>
              <a:latin typeface="游ゴシック" panose="020B0400000000000000" pitchFamily="50" charset="-128"/>
              <a:ea typeface="游ゴシック" panose="020B0400000000000000" pitchFamily="50" charset="-128"/>
            </a:endParaRPr>
          </a:p>
          <a:p>
            <a:r>
              <a:rPr lang="ja-JP" altLang="en-US" sz="1200" b="1" dirty="0">
                <a:solidFill>
                  <a:schemeClr val="tx1"/>
                </a:solidFill>
                <a:latin typeface="游ゴシック" panose="020B0400000000000000" pitchFamily="50" charset="-128"/>
                <a:ea typeface="游ゴシック" panose="020B0400000000000000" pitchFamily="50" charset="-128"/>
              </a:rPr>
              <a:t>　　</a:t>
            </a:r>
            <a:r>
              <a:rPr lang="en-US" altLang="ja-JP" sz="1200" b="1" dirty="0">
                <a:solidFill>
                  <a:schemeClr val="tx1"/>
                </a:solidFill>
                <a:latin typeface="游ゴシック" panose="020B0400000000000000" pitchFamily="50" charset="-128"/>
                <a:ea typeface="游ゴシック" panose="020B0400000000000000" pitchFamily="50" charset="-128"/>
              </a:rPr>
              <a:t>※</a:t>
            </a:r>
            <a:r>
              <a:rPr lang="ja-JP" altLang="en-US" sz="1200" b="1" dirty="0">
                <a:solidFill>
                  <a:schemeClr val="tx1"/>
                </a:solidFill>
                <a:latin typeface="游ゴシック" panose="020B0400000000000000" pitchFamily="50" charset="-128"/>
                <a:ea typeface="游ゴシック" panose="020B0400000000000000" pitchFamily="50" charset="-128"/>
              </a:rPr>
              <a:t>施術内容、回数、施術の事実確認、負傷原因、</a:t>
            </a:r>
            <a:endParaRPr lang="en-US" altLang="ja-JP" sz="1200" b="1" dirty="0">
              <a:solidFill>
                <a:schemeClr val="tx1"/>
              </a:solidFill>
              <a:latin typeface="游ゴシック" panose="020B0400000000000000" pitchFamily="50" charset="-128"/>
              <a:ea typeface="游ゴシック" panose="020B0400000000000000" pitchFamily="50" charset="-128"/>
            </a:endParaRPr>
          </a:p>
          <a:p>
            <a:r>
              <a:rPr lang="ja-JP" altLang="en-US" sz="1200" b="1" dirty="0">
                <a:solidFill>
                  <a:schemeClr val="tx1"/>
                </a:solidFill>
                <a:latin typeface="游ゴシック" panose="020B0400000000000000" pitchFamily="50" charset="-128"/>
                <a:ea typeface="游ゴシック" panose="020B0400000000000000" pitchFamily="50" charset="-128"/>
              </a:rPr>
              <a:t>　　　　　なぜ長期かつ頻回受療をしているのかなど</a:t>
            </a:r>
          </a:p>
        </p:txBody>
      </p:sp>
      <p:sp>
        <p:nvSpPr>
          <p:cNvPr id="5" name="テキスト ボックス 4">
            <a:extLst>
              <a:ext uri="{FF2B5EF4-FFF2-40B4-BE49-F238E27FC236}">
                <a16:creationId xmlns:a16="http://schemas.microsoft.com/office/drawing/2014/main" id="{D7A5B2A6-F87A-44FD-A00D-67AD3A001E0B}"/>
              </a:ext>
            </a:extLst>
          </p:cNvPr>
          <p:cNvSpPr txBox="1"/>
          <p:nvPr/>
        </p:nvSpPr>
        <p:spPr>
          <a:xfrm>
            <a:off x="5154154" y="6127657"/>
            <a:ext cx="3570208" cy="430887"/>
          </a:xfrm>
          <a:prstGeom prst="rect">
            <a:avLst/>
          </a:prstGeom>
          <a:noFill/>
        </p:spPr>
        <p:txBody>
          <a:bodyPr wrap="none" lIns="72000" rIns="72000" rtlCol="0">
            <a:spAutoFit/>
          </a:bodyPr>
          <a:lstStyle/>
          <a:p>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償還払い変更通知の到着した月の翌月の施術分から</a:t>
            </a:r>
            <a:endParaRPr lang="en-US" altLang="ja-JP" sz="1100" dirty="0">
              <a:latin typeface="游ゴシック" panose="020B0400000000000000" pitchFamily="50" charset="-128"/>
              <a:ea typeface="游ゴシック" panose="020B0400000000000000" pitchFamily="50" charset="-128"/>
            </a:endParaRPr>
          </a:p>
          <a:p>
            <a:r>
              <a:rPr lang="ja-JP" altLang="en-US" sz="1100" dirty="0">
                <a:latin typeface="游ゴシック" panose="020B0400000000000000" pitchFamily="50" charset="-128"/>
                <a:ea typeface="游ゴシック" panose="020B0400000000000000" pitchFamily="50" charset="-128"/>
              </a:rPr>
              <a:t>　当該通知を全ての施術所へ提示するよう指導 </a:t>
            </a:r>
          </a:p>
        </p:txBody>
      </p:sp>
      <p:sp>
        <p:nvSpPr>
          <p:cNvPr id="8" name="正方形/長方形 7">
            <a:extLst>
              <a:ext uri="{FF2B5EF4-FFF2-40B4-BE49-F238E27FC236}">
                <a16:creationId xmlns:a16="http://schemas.microsoft.com/office/drawing/2014/main" id="{30401132-251F-4E61-B947-B322194F2E5E}"/>
              </a:ext>
            </a:extLst>
          </p:cNvPr>
          <p:cNvSpPr/>
          <p:nvPr/>
        </p:nvSpPr>
        <p:spPr>
          <a:xfrm>
            <a:off x="177086" y="5348529"/>
            <a:ext cx="4017600" cy="1210015"/>
          </a:xfrm>
          <a:prstGeom prst="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游ゴシック" panose="020B0400000000000000" pitchFamily="50" charset="-128"/>
                <a:ea typeface="游ゴシック" panose="020B0400000000000000" pitchFamily="50" charset="-128"/>
              </a:rPr>
              <a:t>送付した月の翌月以降の療養費請求を</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確認し、引き続き関連施術所等から</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療養費請求が行われている</a:t>
            </a:r>
          </a:p>
        </p:txBody>
      </p:sp>
      <p:sp>
        <p:nvSpPr>
          <p:cNvPr id="17" name="正方形/長方形 16">
            <a:extLst>
              <a:ext uri="{FF2B5EF4-FFF2-40B4-BE49-F238E27FC236}">
                <a16:creationId xmlns:a16="http://schemas.microsoft.com/office/drawing/2014/main" id="{4F3995FC-FC53-48EC-A92F-5AF0F6AFFBEF}"/>
              </a:ext>
            </a:extLst>
          </p:cNvPr>
          <p:cNvSpPr/>
          <p:nvPr/>
        </p:nvSpPr>
        <p:spPr>
          <a:xfrm>
            <a:off x="4854890" y="3203814"/>
            <a:ext cx="4068000" cy="1018800"/>
          </a:xfrm>
          <a:prstGeom prst="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引き続き長期・頻回施術に係る逓減措置（</a:t>
            </a:r>
            <a:r>
              <a:rPr lang="en-US" altLang="ja-JP" sz="1400" b="1" dirty="0">
                <a:solidFill>
                  <a:schemeClr val="tx1"/>
                </a:solidFill>
                <a:latin typeface="游ゴシック" panose="020B0400000000000000" pitchFamily="50" charset="-128"/>
                <a:ea typeface="游ゴシック" panose="020B0400000000000000" pitchFamily="50" charset="-128"/>
              </a:rPr>
              <a:t>50/100</a:t>
            </a:r>
            <a:r>
              <a:rPr lang="ja-JP" altLang="en-US" sz="1400" b="1" dirty="0">
                <a:solidFill>
                  <a:schemeClr val="tx1"/>
                </a:solidFill>
                <a:latin typeface="游ゴシック" panose="020B0400000000000000" pitchFamily="50" charset="-128"/>
                <a:ea typeface="游ゴシック" panose="020B0400000000000000" pitchFamily="50" charset="-128"/>
              </a:rPr>
              <a:t>）の対象となり、</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償還払いへの変更が適当と判断した場合</a:t>
            </a:r>
          </a:p>
        </p:txBody>
      </p:sp>
      <p:cxnSp>
        <p:nvCxnSpPr>
          <p:cNvPr id="64" name="コネクタ: カギ線 63">
            <a:extLst>
              <a:ext uri="{FF2B5EF4-FFF2-40B4-BE49-F238E27FC236}">
                <a16:creationId xmlns:a16="http://schemas.microsoft.com/office/drawing/2014/main" id="{50E9302E-9917-4684-9425-C691F422355C}"/>
              </a:ext>
            </a:extLst>
          </p:cNvPr>
          <p:cNvCxnSpPr>
            <a:cxnSpLocks/>
            <a:stCxn id="8" idx="3"/>
            <a:endCxn id="15" idx="1"/>
          </p:cNvCxnSpPr>
          <p:nvPr/>
        </p:nvCxnSpPr>
        <p:spPr>
          <a:xfrm flipV="1">
            <a:off x="4194686" y="2203291"/>
            <a:ext cx="660204" cy="3750246"/>
          </a:xfrm>
          <a:prstGeom prst="bentConnector3">
            <a:avLst/>
          </a:prstGeom>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42BD3ACA-AD8D-48B8-9EC0-DB094DDC8C31}"/>
              </a:ext>
            </a:extLst>
          </p:cNvPr>
          <p:cNvSpPr txBox="1"/>
          <p:nvPr/>
        </p:nvSpPr>
        <p:spPr>
          <a:xfrm>
            <a:off x="7110592" y="2848739"/>
            <a:ext cx="1980029" cy="246221"/>
          </a:xfrm>
          <a:prstGeom prst="rect">
            <a:avLst/>
          </a:prstGeom>
          <a:noFill/>
        </p:spPr>
        <p:txBody>
          <a:bodyPr wrap="none" rtlCol="0">
            <a:spAutoFit/>
          </a:bodyPr>
          <a:lstStyle/>
          <a:p>
            <a:r>
              <a:rPr lang="ja-JP" altLang="en-US" sz="1000" dirty="0">
                <a:latin typeface="游ゴシック" panose="020B0400000000000000" pitchFamily="50" charset="-128"/>
                <a:ea typeface="游ゴシック" panose="020B0400000000000000" pitchFamily="50" charset="-128"/>
              </a:rPr>
              <a:t>それでもなお理解が得られず</a:t>
            </a:r>
            <a:r>
              <a:rPr lang="en-US" altLang="ja-JP" sz="1000" dirty="0">
                <a:latin typeface="游ゴシック" panose="020B0400000000000000" pitchFamily="50" charset="-128"/>
                <a:ea typeface="游ゴシック" panose="020B0400000000000000" pitchFamily="50" charset="-128"/>
              </a:rPr>
              <a:t>…</a:t>
            </a:r>
            <a:endParaRPr lang="ja-JP" altLang="en-US" sz="1000" dirty="0">
              <a:latin typeface="游ゴシック" panose="020B0400000000000000" pitchFamily="50" charset="-128"/>
              <a:ea typeface="游ゴシック" panose="020B0400000000000000" pitchFamily="50" charset="-128"/>
            </a:endParaRPr>
          </a:p>
        </p:txBody>
      </p:sp>
      <p:sp>
        <p:nvSpPr>
          <p:cNvPr id="18" name="正方形/長方形 17">
            <a:extLst>
              <a:ext uri="{FF2B5EF4-FFF2-40B4-BE49-F238E27FC236}">
                <a16:creationId xmlns:a16="http://schemas.microsoft.com/office/drawing/2014/main" id="{857667F9-2D1C-4CC1-8FE8-C1572A468D67}"/>
              </a:ext>
            </a:extLst>
          </p:cNvPr>
          <p:cNvSpPr/>
          <p:nvPr/>
        </p:nvSpPr>
        <p:spPr>
          <a:xfrm>
            <a:off x="0" y="-1441"/>
            <a:ext cx="9144000" cy="646332"/>
          </a:xfrm>
          <a:prstGeom prst="rect">
            <a:avLst/>
          </a:prstGeom>
          <a:solidFill>
            <a:srgbClr val="537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100" b="1" dirty="0">
                <a:solidFill>
                  <a:prstClr val="white"/>
                </a:solidFill>
                <a:latin typeface="游ゴシック" panose="020B0400000000000000" pitchFamily="50" charset="-128"/>
                <a:ea typeface="游ゴシック" panose="020B0400000000000000" pitchFamily="50" charset="-128"/>
              </a:rPr>
              <a:t>「受領委任払い」から「償還払い」に変更する手順</a:t>
            </a:r>
            <a:endParaRPr lang="en-US" altLang="ja-JP" sz="2100" b="1" dirty="0">
              <a:solidFill>
                <a:prstClr val="white"/>
              </a:solidFill>
              <a:latin typeface="游ゴシック" panose="020B0400000000000000" pitchFamily="50" charset="-128"/>
              <a:ea typeface="游ゴシック" panose="020B0400000000000000" pitchFamily="50" charset="-128"/>
            </a:endParaRPr>
          </a:p>
        </p:txBody>
      </p:sp>
      <p:sp>
        <p:nvSpPr>
          <p:cNvPr id="39" name="二等辺三角形 38">
            <a:extLst>
              <a:ext uri="{FF2B5EF4-FFF2-40B4-BE49-F238E27FC236}">
                <a16:creationId xmlns:a16="http://schemas.microsoft.com/office/drawing/2014/main" id="{20F70B42-4F67-4BDF-8C86-156D1D2CAFCD}"/>
              </a:ext>
            </a:extLst>
          </p:cNvPr>
          <p:cNvSpPr/>
          <p:nvPr/>
        </p:nvSpPr>
        <p:spPr>
          <a:xfrm rot="10800000">
            <a:off x="1963450" y="5001649"/>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BA849319-E712-47A7-B457-D1BE4FF94012}"/>
              </a:ext>
            </a:extLst>
          </p:cNvPr>
          <p:cNvSpPr/>
          <p:nvPr/>
        </p:nvSpPr>
        <p:spPr>
          <a:xfrm rot="10800000">
            <a:off x="1963450" y="3324600"/>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a:extLst>
              <a:ext uri="{FF2B5EF4-FFF2-40B4-BE49-F238E27FC236}">
                <a16:creationId xmlns:a16="http://schemas.microsoft.com/office/drawing/2014/main" id="{AB385D93-736F-4FBE-8AA4-EEE755D0CA5C}"/>
              </a:ext>
            </a:extLst>
          </p:cNvPr>
          <p:cNvSpPr/>
          <p:nvPr/>
        </p:nvSpPr>
        <p:spPr>
          <a:xfrm rot="10800000">
            <a:off x="6723907" y="4372326"/>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a:extLst>
              <a:ext uri="{FF2B5EF4-FFF2-40B4-BE49-F238E27FC236}">
                <a16:creationId xmlns:a16="http://schemas.microsoft.com/office/drawing/2014/main" id="{E6B8DF62-DFDF-4F6F-BFA4-6004FEF087DE}"/>
              </a:ext>
            </a:extLst>
          </p:cNvPr>
          <p:cNvSpPr/>
          <p:nvPr/>
        </p:nvSpPr>
        <p:spPr>
          <a:xfrm rot="10800000">
            <a:off x="6726127" y="2842320"/>
            <a:ext cx="442653" cy="219747"/>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390911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11884</TotalTime>
  <Words>1161</Words>
  <Application>Microsoft Office PowerPoint</Application>
  <PresentationFormat>画面に合わせる (4:3)</PresentationFormat>
  <Paragraphs>124</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PPTXテンプレート プレゼンテーション用</dc:title>
  <dc:creator>原 公美</dc:creator>
  <cp:lastModifiedBy>user02</cp:lastModifiedBy>
  <cp:revision>751</cp:revision>
  <cp:lastPrinted>2024-08-16T04:26:33Z</cp:lastPrinted>
  <dcterms:created xsi:type="dcterms:W3CDTF">2016-02-09T08:16:09Z</dcterms:created>
  <dcterms:modified xsi:type="dcterms:W3CDTF">2024-08-16T04:26:42Z</dcterms:modified>
</cp:coreProperties>
</file>