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7559675" cy="10691813"/>
  <p:notesSz cx="6888163" cy="100187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5E8A"/>
    <a:srgbClr val="FFFFCC"/>
    <a:srgbClr val="FBDFE8"/>
    <a:srgbClr val="FBDDE6"/>
    <a:srgbClr val="DE6791"/>
    <a:srgbClr val="F7C5DC"/>
    <a:srgbClr val="EADEBC"/>
    <a:srgbClr val="E5004F"/>
    <a:srgbClr val="FFF3F5"/>
    <a:srgbClr val="FCF4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6" autoAdjust="0"/>
    <p:restoredTop sz="94660" autoAdjust="0"/>
  </p:normalViewPr>
  <p:slideViewPr>
    <p:cSldViewPr snapToGrid="0">
      <p:cViewPr>
        <p:scale>
          <a:sx n="100" d="100"/>
          <a:sy n="100" d="100"/>
        </p:scale>
        <p:origin x="2184" y="-84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06" d="100"/>
          <a:sy n="106" d="100"/>
        </p:scale>
        <p:origin x="2724" y="13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9F15B1F8-9FF2-8D1E-E597-1A8A0B36F51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BC6AA550-59CC-DD2C-9A68-4810A50B695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02075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173BD3-53A6-45E3-ABCF-91EF0630E119}" type="datetimeFigureOut">
              <a:rPr kumimoji="1" lang="ja-JP" altLang="en-US" smtClean="0"/>
              <a:t>2023/12/8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7A7DEED0-AA9B-CAE3-5EEA-581E4320EC4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517063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8D40461-A556-D74C-7497-7972C7FE936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02075" y="9517063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1CF81B-E031-4C97-888E-E76F58BDC7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18389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902075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879E85-7F64-444D-90B5-0B13BEEA0576}" type="datetimeFigureOut">
              <a:rPr kumimoji="1" lang="ja-JP" altLang="en-US" smtClean="0"/>
              <a:t>2023/12/8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47900" y="1252538"/>
            <a:ext cx="2392363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8975" y="4821238"/>
            <a:ext cx="5510213" cy="39449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517063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902075" y="9517063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3204B0-B72D-4FE0-AA63-733C6CD50A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53315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グラフィックス 4">
            <a:extLst>
              <a:ext uri="{FF2B5EF4-FFF2-40B4-BE49-F238E27FC236}">
                <a16:creationId xmlns:a16="http://schemas.microsoft.com/office/drawing/2014/main" id="{E062D480-6D07-02FE-096F-D0B58D43563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365284" y="1400960"/>
            <a:ext cx="5536935" cy="1794730"/>
          </a:xfrm>
          <a:prstGeom prst="rect">
            <a:avLst/>
          </a:prstGeom>
        </p:spPr>
      </p:pic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A9716CEA-F641-0EF2-E5C1-50436515E56B}"/>
              </a:ext>
            </a:extLst>
          </p:cNvPr>
          <p:cNvSpPr/>
          <p:nvPr userDrawn="1"/>
        </p:nvSpPr>
        <p:spPr>
          <a:xfrm>
            <a:off x="0" y="-1"/>
            <a:ext cx="7559675" cy="10115999"/>
          </a:xfrm>
          <a:prstGeom prst="rect">
            <a:avLst/>
          </a:prstGeom>
          <a:solidFill>
            <a:srgbClr val="FBDFE8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305626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697293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kumimoji="1"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kumimoji="1"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4.svg"/><Relationship Id="rId18" Type="http://schemas.openxmlformats.org/officeDocument/2006/relationships/image" Target="../media/image19.svg"/><Relationship Id="rId26" Type="http://schemas.openxmlformats.org/officeDocument/2006/relationships/image" Target="../media/image27.svg"/><Relationship Id="rId3" Type="http://schemas.openxmlformats.org/officeDocument/2006/relationships/image" Target="../media/image4.svg"/><Relationship Id="rId7" Type="http://schemas.openxmlformats.org/officeDocument/2006/relationships/image" Target="../media/image8.svg"/><Relationship Id="rId12" Type="http://schemas.openxmlformats.org/officeDocument/2006/relationships/image" Target="../media/image8.png"/><Relationship Id="rId25" Type="http://schemas.openxmlformats.org/officeDocument/2006/relationships/image" Target="../media/image13.png"/><Relationship Id="rId2" Type="http://schemas.openxmlformats.org/officeDocument/2006/relationships/image" Target="../media/image2.png"/><Relationship Id="rId16" Type="http://schemas.openxmlformats.org/officeDocument/2006/relationships/image" Target="../media/image10.png"/><Relationship Id="rId29" Type="http://schemas.openxmlformats.org/officeDocument/2006/relationships/image" Target="../media/image15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2.svg"/><Relationship Id="rId24" Type="http://schemas.openxmlformats.org/officeDocument/2006/relationships/image" Target="../media/image25.svg"/><Relationship Id="rId5" Type="http://schemas.openxmlformats.org/officeDocument/2006/relationships/image" Target="../media/image4.png"/><Relationship Id="rId15" Type="http://schemas.openxmlformats.org/officeDocument/2006/relationships/image" Target="../media/image16.svg"/><Relationship Id="rId23" Type="http://schemas.openxmlformats.org/officeDocument/2006/relationships/image" Target="../media/image12.png"/><Relationship Id="rId28" Type="http://schemas.openxmlformats.org/officeDocument/2006/relationships/image" Target="../media/image29.svg"/><Relationship Id="rId10" Type="http://schemas.openxmlformats.org/officeDocument/2006/relationships/image" Target="../media/image7.png"/><Relationship Id="rId19" Type="http://schemas.openxmlformats.org/officeDocument/2006/relationships/image" Target="../media/image11.png"/><Relationship Id="rId31" Type="http://schemas.openxmlformats.org/officeDocument/2006/relationships/image" Target="../media/image17.png"/><Relationship Id="rId4" Type="http://schemas.openxmlformats.org/officeDocument/2006/relationships/image" Target="../media/image3.png"/><Relationship Id="rId9" Type="http://schemas.openxmlformats.org/officeDocument/2006/relationships/image" Target="../media/image10.svg"/><Relationship Id="rId14" Type="http://schemas.openxmlformats.org/officeDocument/2006/relationships/image" Target="../media/image9.png"/><Relationship Id="rId22" Type="http://schemas.openxmlformats.org/officeDocument/2006/relationships/image" Target="../media/image23.svg"/><Relationship Id="rId27" Type="http://schemas.openxmlformats.org/officeDocument/2006/relationships/image" Target="../media/image14.png"/><Relationship Id="rId30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四角形: 角を丸くする 60">
            <a:extLst>
              <a:ext uri="{FF2B5EF4-FFF2-40B4-BE49-F238E27FC236}">
                <a16:creationId xmlns:a16="http://schemas.microsoft.com/office/drawing/2014/main" id="{8C29BFB1-FF92-4E3F-2B7F-8E42AC5D50D7}"/>
              </a:ext>
            </a:extLst>
          </p:cNvPr>
          <p:cNvSpPr/>
          <p:nvPr/>
        </p:nvSpPr>
        <p:spPr>
          <a:xfrm>
            <a:off x="418186" y="8003606"/>
            <a:ext cx="6768000" cy="1849649"/>
          </a:xfrm>
          <a:prstGeom prst="roundRect">
            <a:avLst>
              <a:gd name="adj" fmla="val 2743"/>
            </a:avLst>
          </a:prstGeom>
          <a:solidFill>
            <a:srgbClr val="FFFFCC"/>
          </a:solidFill>
          <a:ln w="15875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ｚ</a:t>
            </a:r>
          </a:p>
        </p:txBody>
      </p:sp>
      <p:sp>
        <p:nvSpPr>
          <p:cNvPr id="70" name="四角形: 角を丸くする 69">
            <a:extLst>
              <a:ext uri="{FF2B5EF4-FFF2-40B4-BE49-F238E27FC236}">
                <a16:creationId xmlns:a16="http://schemas.microsoft.com/office/drawing/2014/main" id="{854352BC-D51B-84C1-AFEC-0A55A9F98318}"/>
              </a:ext>
            </a:extLst>
          </p:cNvPr>
          <p:cNvSpPr/>
          <p:nvPr/>
        </p:nvSpPr>
        <p:spPr>
          <a:xfrm rot="10800000">
            <a:off x="418184" y="9069800"/>
            <a:ext cx="6767999" cy="839293"/>
          </a:xfrm>
          <a:prstGeom prst="round2SameRect">
            <a:avLst>
              <a:gd name="adj1" fmla="val 5099"/>
              <a:gd name="adj2" fmla="val 0"/>
            </a:avLst>
          </a:prstGeom>
          <a:solidFill>
            <a:srgbClr val="EC5E8A"/>
          </a:solidFill>
          <a:ln w="15875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2" name="二等辺三角形 61">
            <a:extLst>
              <a:ext uri="{FF2B5EF4-FFF2-40B4-BE49-F238E27FC236}">
                <a16:creationId xmlns:a16="http://schemas.microsoft.com/office/drawing/2014/main" id="{8BB5F713-4ACB-0B83-8386-793F171932F5}"/>
              </a:ext>
            </a:extLst>
          </p:cNvPr>
          <p:cNvSpPr/>
          <p:nvPr/>
        </p:nvSpPr>
        <p:spPr>
          <a:xfrm>
            <a:off x="1002082" y="7861868"/>
            <a:ext cx="274880" cy="213617"/>
          </a:xfrm>
          <a:prstGeom prst="triangle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47" name="グループ化 46">
            <a:extLst>
              <a:ext uri="{FF2B5EF4-FFF2-40B4-BE49-F238E27FC236}">
                <a16:creationId xmlns:a16="http://schemas.microsoft.com/office/drawing/2014/main" id="{602C1B06-1463-56CC-8668-2EB5DD0A3E44}"/>
              </a:ext>
            </a:extLst>
          </p:cNvPr>
          <p:cNvGrpSpPr/>
          <p:nvPr/>
        </p:nvGrpSpPr>
        <p:grpSpPr>
          <a:xfrm>
            <a:off x="395839" y="2040987"/>
            <a:ext cx="5674011" cy="1997020"/>
            <a:chOff x="395839" y="2014521"/>
            <a:chExt cx="5674011" cy="2067883"/>
          </a:xfrm>
        </p:grpSpPr>
        <p:sp>
          <p:nvSpPr>
            <p:cNvPr id="43" name="四角形: 角を丸くする 42">
              <a:extLst>
                <a:ext uri="{FF2B5EF4-FFF2-40B4-BE49-F238E27FC236}">
                  <a16:creationId xmlns:a16="http://schemas.microsoft.com/office/drawing/2014/main" id="{8215D4EE-E2AA-B2BC-8200-E30D8AAAEFF3}"/>
                </a:ext>
              </a:extLst>
            </p:cNvPr>
            <p:cNvSpPr/>
            <p:nvPr/>
          </p:nvSpPr>
          <p:spPr>
            <a:xfrm>
              <a:off x="395839" y="2014521"/>
              <a:ext cx="5526000" cy="2067883"/>
            </a:xfrm>
            <a:prstGeom prst="roundRect">
              <a:avLst>
                <a:gd name="adj" fmla="val 8987"/>
              </a:avLst>
            </a:prstGeom>
            <a:solidFill>
              <a:schemeClr val="bg1"/>
            </a:solidFill>
            <a:ln w="15875"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46" name="二等辺三角形 45">
              <a:extLst>
                <a:ext uri="{FF2B5EF4-FFF2-40B4-BE49-F238E27FC236}">
                  <a16:creationId xmlns:a16="http://schemas.microsoft.com/office/drawing/2014/main" id="{1F4AD12F-49A3-D386-0817-7D090AD8B4D7}"/>
                </a:ext>
              </a:extLst>
            </p:cNvPr>
            <p:cNvSpPr/>
            <p:nvPr/>
          </p:nvSpPr>
          <p:spPr>
            <a:xfrm rot="5400000">
              <a:off x="5825602" y="2759325"/>
              <a:ext cx="274880" cy="213617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sp>
        <p:nvSpPr>
          <p:cNvPr id="94" name="四角形: 角を丸くする 69">
            <a:extLst>
              <a:ext uri="{FF2B5EF4-FFF2-40B4-BE49-F238E27FC236}">
                <a16:creationId xmlns:a16="http://schemas.microsoft.com/office/drawing/2014/main" id="{B7139D85-2DBD-549C-D6D9-33FB2442B7DD}"/>
              </a:ext>
            </a:extLst>
          </p:cNvPr>
          <p:cNvSpPr/>
          <p:nvPr/>
        </p:nvSpPr>
        <p:spPr>
          <a:xfrm rot="10800000">
            <a:off x="559819" y="3526921"/>
            <a:ext cx="5213196" cy="397418"/>
          </a:xfrm>
          <a:prstGeom prst="roundRect">
            <a:avLst>
              <a:gd name="adj" fmla="val 10567"/>
            </a:avLst>
          </a:prstGeom>
          <a:solidFill>
            <a:srgbClr val="FFFFCC"/>
          </a:solidFill>
          <a:ln w="15875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dirty="0"/>
          </a:p>
        </p:txBody>
      </p:sp>
      <p:sp>
        <p:nvSpPr>
          <p:cNvPr id="59" name="四角形: 角を丸くする 58">
            <a:extLst>
              <a:ext uri="{FF2B5EF4-FFF2-40B4-BE49-F238E27FC236}">
                <a16:creationId xmlns:a16="http://schemas.microsoft.com/office/drawing/2014/main" id="{E058BD83-403D-3439-1524-31DF1F5D2A2A}"/>
              </a:ext>
            </a:extLst>
          </p:cNvPr>
          <p:cNvSpPr/>
          <p:nvPr/>
        </p:nvSpPr>
        <p:spPr>
          <a:xfrm>
            <a:off x="418186" y="4239560"/>
            <a:ext cx="6768000" cy="3591756"/>
          </a:xfrm>
          <a:prstGeom prst="roundRect">
            <a:avLst>
              <a:gd name="adj" fmla="val 1743"/>
            </a:avLst>
          </a:prstGeom>
          <a:solidFill>
            <a:schemeClr val="bg1"/>
          </a:solidFill>
          <a:ln w="15875">
            <a:solidFill>
              <a:schemeClr val="accent1">
                <a:shade val="1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dirty="0"/>
          </a:p>
        </p:txBody>
      </p:sp>
      <p:pic>
        <p:nvPicPr>
          <p:cNvPr id="48" name="グラフィックス 47">
            <a:extLst>
              <a:ext uri="{FF2B5EF4-FFF2-40B4-BE49-F238E27FC236}">
                <a16:creationId xmlns:a16="http://schemas.microsoft.com/office/drawing/2014/main" id="{8073967C-A125-26C3-1AA3-EB091000440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-19250" y="-19250"/>
            <a:ext cx="1598951" cy="1289077"/>
          </a:xfrm>
          <a:prstGeom prst="rect">
            <a:avLst/>
          </a:prstGeom>
        </p:spPr>
      </p:pic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696B3AD1-3F94-03C0-BB50-A070CBE580FE}"/>
              </a:ext>
            </a:extLst>
          </p:cNvPr>
          <p:cNvSpPr txBox="1"/>
          <p:nvPr/>
        </p:nvSpPr>
        <p:spPr>
          <a:xfrm>
            <a:off x="585029" y="6302442"/>
            <a:ext cx="6408000" cy="32893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R="0" algn="just" rtl="0">
              <a:lnSpc>
                <a:spcPts val="1400"/>
              </a:lnSpc>
            </a:pPr>
            <a:r>
              <a:rPr kumimoji="1" lang="ja-JP" altLang="en-US" sz="9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項番</a:t>
            </a:r>
            <a:r>
              <a:rPr kumimoji="1" lang="en-US" altLang="ja-JP" sz="9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29</a:t>
            </a:r>
            <a:r>
              <a:rPr kumimoji="1" lang="ja-JP" altLang="en-US" sz="9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～</a:t>
            </a:r>
            <a:r>
              <a:rPr kumimoji="1" lang="en-US" altLang="ja-JP" sz="9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32</a:t>
            </a:r>
            <a:r>
              <a:rPr kumimoji="1" lang="ja-JP" altLang="en-US" sz="9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の </a:t>
            </a:r>
            <a:r>
              <a:rPr kumimoji="1" lang="en-US" altLang="ja-JP" sz="950" b="1" dirty="0">
                <a:solidFill>
                  <a:srgbClr val="C00000"/>
                </a:solidFill>
                <a:highlight>
                  <a:srgbClr val="FFFF00"/>
                </a:highligh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【</a:t>
            </a:r>
            <a:r>
              <a:rPr kumimoji="1" lang="ja-JP" altLang="en-US" sz="950" b="1" dirty="0">
                <a:solidFill>
                  <a:srgbClr val="C00000"/>
                </a:solidFill>
                <a:highlight>
                  <a:srgbClr val="FFFF00"/>
                </a:highligh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親番号（郵便番号）</a:t>
            </a:r>
            <a:r>
              <a:rPr kumimoji="1" lang="en-US" altLang="ja-JP" sz="950" b="1" dirty="0">
                <a:solidFill>
                  <a:srgbClr val="C00000"/>
                </a:solidFill>
                <a:highlight>
                  <a:srgbClr val="FFFF00"/>
                </a:highligh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】</a:t>
            </a:r>
            <a:r>
              <a:rPr kumimoji="1" lang="ja-JP" altLang="en-US" sz="950" b="1" dirty="0">
                <a:solidFill>
                  <a:srgbClr val="C00000"/>
                </a:solidFill>
                <a:highlight>
                  <a:srgbClr val="FFFF00"/>
                </a:highligh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、</a:t>
            </a:r>
            <a:r>
              <a:rPr kumimoji="1" lang="en-US" altLang="ja-JP" sz="950" b="1" dirty="0">
                <a:solidFill>
                  <a:srgbClr val="C00000"/>
                </a:solidFill>
                <a:highlight>
                  <a:srgbClr val="FFFF00"/>
                </a:highligh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【</a:t>
            </a:r>
            <a:r>
              <a:rPr kumimoji="1" lang="ja-JP" altLang="en-US" sz="950" b="1" dirty="0">
                <a:solidFill>
                  <a:srgbClr val="C00000"/>
                </a:solidFill>
                <a:highlight>
                  <a:srgbClr val="FFFF00"/>
                </a:highligh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子番号（郵便番号）</a:t>
            </a:r>
            <a:r>
              <a:rPr kumimoji="1" lang="en-US" altLang="ja-JP" sz="950" b="1" dirty="0">
                <a:solidFill>
                  <a:srgbClr val="C00000"/>
                </a:solidFill>
                <a:highlight>
                  <a:srgbClr val="FFFF00"/>
                </a:highligh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】</a:t>
            </a:r>
            <a:r>
              <a:rPr kumimoji="1" lang="ja-JP" altLang="en-US" sz="950" b="1" dirty="0">
                <a:solidFill>
                  <a:srgbClr val="C00000"/>
                </a:solidFill>
                <a:highlight>
                  <a:srgbClr val="FFFF00"/>
                </a:highligh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、</a:t>
            </a:r>
            <a:r>
              <a:rPr kumimoji="1" lang="en-US" altLang="ja-JP" sz="950" b="1" dirty="0">
                <a:solidFill>
                  <a:srgbClr val="C00000"/>
                </a:solidFill>
                <a:highlight>
                  <a:srgbClr val="FFFF00"/>
                </a:highligh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【</a:t>
            </a:r>
            <a:r>
              <a:rPr kumimoji="1" lang="ja-JP" altLang="en-US" sz="950" b="1" dirty="0">
                <a:solidFill>
                  <a:srgbClr val="C00000"/>
                </a:solidFill>
                <a:highlight>
                  <a:srgbClr val="FFFF00"/>
                </a:highligh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被保険者住所（カナ）</a:t>
            </a:r>
            <a:r>
              <a:rPr kumimoji="1" lang="en-US" altLang="ja-JP" sz="950" b="1" dirty="0">
                <a:solidFill>
                  <a:srgbClr val="C00000"/>
                </a:solidFill>
                <a:highlight>
                  <a:srgbClr val="FFFF00"/>
                </a:highligh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】</a:t>
            </a:r>
            <a:r>
              <a:rPr kumimoji="1" lang="ja-JP" altLang="en-US" sz="950" b="1" dirty="0">
                <a:solidFill>
                  <a:srgbClr val="C00000"/>
                </a:solidFill>
                <a:highlight>
                  <a:srgbClr val="FFFF00"/>
                </a:highligh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、</a:t>
            </a:r>
            <a:r>
              <a:rPr kumimoji="1" lang="en-US" altLang="ja-JP" sz="950" b="1" dirty="0">
                <a:solidFill>
                  <a:srgbClr val="C00000"/>
                </a:solidFill>
                <a:highlight>
                  <a:srgbClr val="FFFF00"/>
                </a:highligh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【</a:t>
            </a:r>
            <a:r>
              <a:rPr kumimoji="1" lang="ja-JP" altLang="en-US" sz="950" b="1" dirty="0">
                <a:solidFill>
                  <a:srgbClr val="C00000"/>
                </a:solidFill>
                <a:highlight>
                  <a:srgbClr val="FFFF00"/>
                </a:highligh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被保険者住所（漢字）</a:t>
            </a:r>
            <a:r>
              <a:rPr kumimoji="1" lang="en-US" altLang="ja-JP" sz="950" b="1" dirty="0">
                <a:solidFill>
                  <a:srgbClr val="C00000"/>
                </a:solidFill>
                <a:highlight>
                  <a:srgbClr val="FFFF00"/>
                </a:highligh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】 </a:t>
            </a:r>
            <a:r>
              <a:rPr kumimoji="1" lang="ja-JP" altLang="en-US" sz="9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については</a:t>
            </a:r>
            <a:r>
              <a:rPr kumimoji="1" lang="ja-JP" altLang="en-US" sz="950" b="1" dirty="0">
                <a:solidFill>
                  <a:srgbClr val="C00000"/>
                </a:solidFill>
                <a:highlight>
                  <a:srgbClr val="FFFF00"/>
                </a:highligh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住民票上の住所</a:t>
            </a:r>
            <a:r>
              <a:rPr kumimoji="1" lang="ja-JP" altLang="en-US" sz="950" dirty="0">
                <a:highlight>
                  <a:srgbClr val="FFFF00"/>
                </a:highligh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を入力</a:t>
            </a:r>
            <a:r>
              <a:rPr kumimoji="1" lang="ja-JP" altLang="en-US" sz="9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します。なお、</a:t>
            </a:r>
            <a:r>
              <a:rPr kumimoji="1" lang="ja-JP" altLang="en-US" sz="950" dirty="0">
                <a:highlight>
                  <a:srgbClr val="FFFF00"/>
                </a:highligh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居所に関しては項番</a:t>
            </a:r>
            <a:r>
              <a:rPr kumimoji="1" lang="en-US" altLang="ja-JP" sz="950" dirty="0">
                <a:highlight>
                  <a:srgbClr val="FFFF00"/>
                </a:highligh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36</a:t>
            </a:r>
            <a:r>
              <a:rPr kumimoji="1" lang="ja-JP" altLang="en-US" sz="950" dirty="0">
                <a:highlight>
                  <a:srgbClr val="FFFF00"/>
                </a:highligh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「健保固有項目」に入力</a:t>
            </a:r>
            <a:r>
              <a:rPr kumimoji="1" lang="ja-JP" altLang="en-US" sz="9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してください。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141D7AD-6C01-3AE7-37A4-A62A09196C1C}"/>
              </a:ext>
            </a:extLst>
          </p:cNvPr>
          <p:cNvSpPr txBox="1"/>
          <p:nvPr/>
        </p:nvSpPr>
        <p:spPr>
          <a:xfrm>
            <a:off x="2622000" y="10156966"/>
            <a:ext cx="3447851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7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栃木県農協</a:t>
            </a:r>
            <a:r>
              <a:rPr kumimoji="1" lang="zh-TW" altLang="en-US" sz="17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健康</a:t>
            </a:r>
            <a:r>
              <a:rPr kumimoji="1" lang="zh-TW" altLang="en-US" sz="17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保険組合</a:t>
            </a:r>
            <a:endParaRPr kumimoji="1" lang="en-US" altLang="ja-JP" sz="17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grpSp>
        <p:nvGrpSpPr>
          <p:cNvPr id="90" name="グループ化 89">
            <a:extLst>
              <a:ext uri="{FF2B5EF4-FFF2-40B4-BE49-F238E27FC236}">
                <a16:creationId xmlns:a16="http://schemas.microsoft.com/office/drawing/2014/main" id="{4BF11F06-07DC-DFFA-59A9-8E639A319D61}"/>
              </a:ext>
            </a:extLst>
          </p:cNvPr>
          <p:cNvGrpSpPr/>
          <p:nvPr/>
        </p:nvGrpSpPr>
        <p:grpSpPr>
          <a:xfrm>
            <a:off x="3970943" y="5223671"/>
            <a:ext cx="3063306" cy="747180"/>
            <a:chOff x="3782233" y="4854397"/>
            <a:chExt cx="3214889" cy="903188"/>
          </a:xfrm>
        </p:grpSpPr>
        <p:grpSp>
          <p:nvGrpSpPr>
            <p:cNvPr id="24" name="グループ化 23">
              <a:extLst>
                <a:ext uri="{FF2B5EF4-FFF2-40B4-BE49-F238E27FC236}">
                  <a16:creationId xmlns:a16="http://schemas.microsoft.com/office/drawing/2014/main" id="{604120BA-646B-C2D2-381E-AE6DC69BD2EA}"/>
                </a:ext>
              </a:extLst>
            </p:cNvPr>
            <p:cNvGrpSpPr/>
            <p:nvPr/>
          </p:nvGrpSpPr>
          <p:grpSpPr>
            <a:xfrm>
              <a:off x="3782233" y="4854397"/>
              <a:ext cx="3214889" cy="903188"/>
              <a:chOff x="4513146" y="4580094"/>
              <a:chExt cx="2446577" cy="966575"/>
            </a:xfrm>
          </p:grpSpPr>
          <p:sp>
            <p:nvSpPr>
              <p:cNvPr id="17" name="四角形: 角を丸くする 16">
                <a:extLst>
                  <a:ext uri="{FF2B5EF4-FFF2-40B4-BE49-F238E27FC236}">
                    <a16:creationId xmlns:a16="http://schemas.microsoft.com/office/drawing/2014/main" id="{A4482AB6-50BF-7F03-9D19-2191D9FB5122}"/>
                  </a:ext>
                </a:extLst>
              </p:cNvPr>
              <p:cNvSpPr/>
              <p:nvPr/>
            </p:nvSpPr>
            <p:spPr>
              <a:xfrm>
                <a:off x="4634495" y="4580094"/>
                <a:ext cx="2325228" cy="966575"/>
              </a:xfrm>
              <a:prstGeom prst="roundRect">
                <a:avLst>
                  <a:gd name="adj" fmla="val 6171"/>
                </a:avLst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18" name="二等辺三角形 17">
                <a:extLst>
                  <a:ext uri="{FF2B5EF4-FFF2-40B4-BE49-F238E27FC236}">
                    <a16:creationId xmlns:a16="http://schemas.microsoft.com/office/drawing/2014/main" id="{6EFDBF6C-5407-0CF9-D6DE-6D86D33F74C0}"/>
                  </a:ext>
                </a:extLst>
              </p:cNvPr>
              <p:cNvSpPr/>
              <p:nvPr/>
            </p:nvSpPr>
            <p:spPr>
              <a:xfrm rot="16200000">
                <a:off x="4500188" y="5274987"/>
                <a:ext cx="170806" cy="144889"/>
              </a:xfrm>
              <a:prstGeom prst="triangle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</p:grpSp>
        <p:sp>
          <p:nvSpPr>
            <p:cNvPr id="74" name="テキスト ボックス 73">
              <a:extLst>
                <a:ext uri="{FF2B5EF4-FFF2-40B4-BE49-F238E27FC236}">
                  <a16:creationId xmlns:a16="http://schemas.microsoft.com/office/drawing/2014/main" id="{0B0F849C-0382-7771-0CD4-5A63D39E0D2B}"/>
                </a:ext>
              </a:extLst>
            </p:cNvPr>
            <p:cNvSpPr txBox="1"/>
            <p:nvPr/>
          </p:nvSpPr>
          <p:spPr>
            <a:xfrm>
              <a:off x="4046350" y="5022468"/>
              <a:ext cx="2907512" cy="46504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just">
                <a:lnSpc>
                  <a:spcPts val="1500"/>
                </a:lnSpc>
              </a:pPr>
              <a:r>
                <a:rPr kumimoji="1" lang="ja-JP" altLang="en-US" sz="900" kern="1000" dirty="0" smtClean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　</a:t>
              </a:r>
              <a:r>
                <a:rPr kumimoji="1" lang="ja-JP" altLang="en-US" sz="1200" b="1" kern="1000" spc="-30" dirty="0" smtClean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住民票上の住所</a:t>
              </a:r>
              <a:r>
                <a:rPr kumimoji="1" lang="ja-JP" altLang="en-US" sz="1200" b="1" u="sng" kern="1000" spc="-30" dirty="0" smtClean="0">
                  <a:solidFill>
                    <a:srgbClr val="FF0000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（マイナンバーカードに記載の住所）</a:t>
              </a:r>
              <a:r>
                <a:rPr kumimoji="1" lang="ja-JP" altLang="en-US" sz="1200" b="1" kern="1000" spc="-30" dirty="0" smtClean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を記入してください</a:t>
              </a:r>
              <a:r>
                <a:rPr kumimoji="1" lang="ja-JP" altLang="en-US" sz="1100" b="1" kern="1000" spc="-30" dirty="0" smtClean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。</a:t>
              </a:r>
              <a:endParaRPr kumimoji="1" lang="ja-JP" altLang="en-US" sz="1100" b="1" kern="1000" dirty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</p:grpSp>
      <p:sp>
        <p:nvSpPr>
          <p:cNvPr id="84" name="テキスト ボックス 83">
            <a:extLst>
              <a:ext uri="{FF2B5EF4-FFF2-40B4-BE49-F238E27FC236}">
                <a16:creationId xmlns:a16="http://schemas.microsoft.com/office/drawing/2014/main" id="{BD0519DC-77EA-00F4-4349-69FA5E2505F9}"/>
              </a:ext>
            </a:extLst>
          </p:cNvPr>
          <p:cNvSpPr txBox="1"/>
          <p:nvPr/>
        </p:nvSpPr>
        <p:spPr>
          <a:xfrm>
            <a:off x="585029" y="8607853"/>
            <a:ext cx="3137058" cy="35907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R="0" algn="just" rtl="0">
              <a:lnSpc>
                <a:spcPts val="1400"/>
              </a:lnSpc>
            </a:pPr>
            <a:r>
              <a:rPr kumimoji="1" lang="ja-JP" altLang="en-US" sz="950" spc="3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マイナンバーカード</a:t>
            </a:r>
            <a:r>
              <a:rPr kumimoji="1" lang="ja-JP" altLang="en-US" sz="950" spc="3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や住民票で確認が可能です。届出には必ず</a:t>
            </a:r>
            <a:r>
              <a:rPr kumimoji="1" lang="ja-JP" altLang="en-US" sz="950" b="1" spc="30" dirty="0">
                <a:solidFill>
                  <a:srgbClr val="C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赤枠</a:t>
            </a:r>
            <a:r>
              <a:rPr kumimoji="1" lang="ja-JP" altLang="en-US" sz="950" spc="3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の住民票上の住所の記載をお願いします。</a:t>
            </a:r>
            <a:endParaRPr kumimoji="1" lang="en-US" altLang="ja-JP" sz="950" spc="3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80" name="テキスト ボックス 79">
            <a:extLst>
              <a:ext uri="{FF2B5EF4-FFF2-40B4-BE49-F238E27FC236}">
                <a16:creationId xmlns:a16="http://schemas.microsoft.com/office/drawing/2014/main" id="{A18FF380-D91E-AC10-9409-CC2C89FAC00E}"/>
              </a:ext>
            </a:extLst>
          </p:cNvPr>
          <p:cNvSpPr txBox="1"/>
          <p:nvPr/>
        </p:nvSpPr>
        <p:spPr>
          <a:xfrm>
            <a:off x="1686519" y="6073692"/>
            <a:ext cx="4150339" cy="1556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>
              <a:lnSpc>
                <a:spcPts val="1400"/>
              </a:lnSpc>
            </a:pPr>
            <a:r>
              <a:rPr kumimoji="1" lang="ja-JP" altLang="en-US" sz="900" kern="1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４．５．２ 資格取得届・</a:t>
            </a:r>
            <a:r>
              <a:rPr kumimoji="1" lang="en-US" altLang="ja-JP" sz="900" kern="1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70</a:t>
            </a:r>
            <a:r>
              <a:rPr kumimoji="1" lang="ja-JP" altLang="en-US" sz="900" kern="1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歳以上被用者該当届データレコード（健康保険組合提出）</a:t>
            </a:r>
            <a:endParaRPr kumimoji="1" lang="en-US" altLang="ja-JP" sz="900" dirty="0">
              <a:solidFill>
                <a:srgbClr val="C0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grpSp>
        <p:nvGrpSpPr>
          <p:cNvPr id="4" name="グループ化 3">
            <a:extLst>
              <a:ext uri="{FF2B5EF4-FFF2-40B4-BE49-F238E27FC236}">
                <a16:creationId xmlns:a16="http://schemas.microsoft.com/office/drawing/2014/main" id="{3F85B61D-DE16-AD30-5C74-B5D87E2D414F}"/>
              </a:ext>
            </a:extLst>
          </p:cNvPr>
          <p:cNvGrpSpPr/>
          <p:nvPr/>
        </p:nvGrpSpPr>
        <p:grpSpPr>
          <a:xfrm>
            <a:off x="3871701" y="8008963"/>
            <a:ext cx="3130054" cy="989267"/>
            <a:chOff x="2668981" y="7638593"/>
            <a:chExt cx="4346257" cy="1373654"/>
          </a:xfrm>
        </p:grpSpPr>
        <p:grpSp>
          <p:nvGrpSpPr>
            <p:cNvPr id="77" name="グループ化 76">
              <a:extLst>
                <a:ext uri="{FF2B5EF4-FFF2-40B4-BE49-F238E27FC236}">
                  <a16:creationId xmlns:a16="http://schemas.microsoft.com/office/drawing/2014/main" id="{8DAB069C-BAE5-4A75-A8EE-D16A0C86C020}"/>
                </a:ext>
              </a:extLst>
            </p:cNvPr>
            <p:cNvGrpSpPr/>
            <p:nvPr/>
          </p:nvGrpSpPr>
          <p:grpSpPr>
            <a:xfrm>
              <a:off x="2668981" y="7841417"/>
              <a:ext cx="4346257" cy="1170830"/>
              <a:chOff x="1628766" y="7698806"/>
              <a:chExt cx="5338099" cy="1438020"/>
            </a:xfrm>
          </p:grpSpPr>
          <p:pic>
            <p:nvPicPr>
              <p:cNvPr id="133" name="図 132">
                <a:extLst>
                  <a:ext uri="{FF2B5EF4-FFF2-40B4-BE49-F238E27FC236}">
                    <a16:creationId xmlns:a16="http://schemas.microsoft.com/office/drawing/2014/main" id="{AAC1A1F5-2C0D-A67D-0246-AD5E42391DA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032582" y="7698806"/>
                <a:ext cx="2934283" cy="1437561"/>
              </a:xfrm>
              <a:prstGeom prst="rect">
                <a:avLst/>
              </a:prstGeom>
            </p:spPr>
          </p:pic>
          <p:pic>
            <p:nvPicPr>
              <p:cNvPr id="135" name="図 134">
                <a:extLst>
                  <a:ext uri="{FF2B5EF4-FFF2-40B4-BE49-F238E27FC236}">
                    <a16:creationId xmlns:a16="http://schemas.microsoft.com/office/drawing/2014/main" id="{3D387478-DD44-7825-DAFF-8BC003DFE48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 cstate="hq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628766" y="7705467"/>
                <a:ext cx="2266216" cy="1431359"/>
              </a:xfrm>
              <a:prstGeom prst="rect">
                <a:avLst/>
              </a:prstGeom>
            </p:spPr>
          </p:pic>
        </p:grpSp>
        <p:pic>
          <p:nvPicPr>
            <p:cNvPr id="9" name="グラフィックス 8">
              <a:extLst>
                <a:ext uri="{FF2B5EF4-FFF2-40B4-BE49-F238E27FC236}">
                  <a16:creationId xmlns:a16="http://schemas.microsoft.com/office/drawing/2014/main" id="{69368156-E2CD-0D47-2662-AF3A7BB867AC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96DAC541-7B7A-43D3-8B79-37D633B846F1}">
                  <asvg:svgBlip xmlns:asvg="http://schemas.microsoft.com/office/drawing/2016/SVG/main" xmlns="" r:embed="rId7"/>
                </a:ext>
              </a:extLst>
            </a:blip>
            <a:stretch>
              <a:fillRect/>
            </a:stretch>
          </p:blipFill>
          <p:spPr>
            <a:xfrm rot="12916638">
              <a:off x="3867736" y="7638593"/>
              <a:ext cx="552893" cy="516034"/>
            </a:xfrm>
            <a:prstGeom prst="rect">
              <a:avLst/>
            </a:prstGeom>
          </p:spPr>
        </p:pic>
        <p:pic>
          <p:nvPicPr>
            <p:cNvPr id="11" name="グラフィックス 10">
              <a:extLst>
                <a:ext uri="{FF2B5EF4-FFF2-40B4-BE49-F238E27FC236}">
                  <a16:creationId xmlns:a16="http://schemas.microsoft.com/office/drawing/2014/main" id="{09BED59D-1099-FFDB-B8B4-037C4DB99D6E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96DAC541-7B7A-43D3-8B79-37D633B846F1}">
                  <asvg:svgBlip xmlns:asvg="http://schemas.microsoft.com/office/drawing/2016/SVG/main" xmlns="" r:embed="rId7"/>
                </a:ext>
              </a:extLst>
            </a:blip>
            <a:stretch>
              <a:fillRect/>
            </a:stretch>
          </p:blipFill>
          <p:spPr>
            <a:xfrm rot="12916638">
              <a:off x="5907132" y="8193848"/>
              <a:ext cx="506997" cy="473198"/>
            </a:xfrm>
            <a:prstGeom prst="rect">
              <a:avLst/>
            </a:prstGeom>
          </p:spPr>
        </p:pic>
      </p:grpSp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9ED20540-8010-3F1F-452E-28BEB2F09DDF}"/>
              </a:ext>
            </a:extLst>
          </p:cNvPr>
          <p:cNvGrpSpPr/>
          <p:nvPr/>
        </p:nvGrpSpPr>
        <p:grpSpPr>
          <a:xfrm>
            <a:off x="391186" y="4233486"/>
            <a:ext cx="6822000" cy="438070"/>
            <a:chOff x="391186" y="4002006"/>
            <a:chExt cx="6822000" cy="438070"/>
          </a:xfrm>
        </p:grpSpPr>
        <p:pic>
          <p:nvPicPr>
            <p:cNvPr id="53" name="グラフィックス 52">
              <a:extLst>
                <a:ext uri="{FF2B5EF4-FFF2-40B4-BE49-F238E27FC236}">
                  <a16:creationId xmlns:a16="http://schemas.microsoft.com/office/drawing/2014/main" id="{0F814A88-70C0-BAAC-4B32-B6B03CFF46F9}"/>
                </a:ext>
              </a:extLst>
            </p:cNvPr>
            <p:cNvPicPr>
              <a:picLocks/>
            </p:cNvPicPr>
            <p:nvPr/>
          </p:nvPicPr>
          <p:blipFill>
            <a:blip r:embed="rId8">
              <a:extLst>
                <a:ext uri="{96DAC541-7B7A-43D3-8B79-37D633B846F1}">
                  <asvg:svgBlip xmlns:asvg="http://schemas.microsoft.com/office/drawing/2016/SVG/main" xmlns="" r:embed="rId9"/>
                </a:ext>
              </a:extLst>
            </a:blip>
            <a:stretch>
              <a:fillRect/>
            </a:stretch>
          </p:blipFill>
          <p:spPr>
            <a:xfrm>
              <a:off x="391186" y="4002006"/>
              <a:ext cx="6822000" cy="386212"/>
            </a:xfrm>
            <a:prstGeom prst="round2SameRect">
              <a:avLst>
                <a:gd name="adj1" fmla="val 30326"/>
                <a:gd name="adj2" fmla="val 0"/>
              </a:avLst>
            </a:prstGeom>
          </p:spPr>
        </p:pic>
        <p:sp>
          <p:nvSpPr>
            <p:cNvPr id="14" name="テキスト ボックス 13">
              <a:extLst>
                <a:ext uri="{FF2B5EF4-FFF2-40B4-BE49-F238E27FC236}">
                  <a16:creationId xmlns:a16="http://schemas.microsoft.com/office/drawing/2014/main" id="{FA869FA4-BCDB-D928-1417-11B81F299528}"/>
                </a:ext>
              </a:extLst>
            </p:cNvPr>
            <p:cNvSpPr txBox="1"/>
            <p:nvPr/>
          </p:nvSpPr>
          <p:spPr>
            <a:xfrm>
              <a:off x="1357801" y="4101522"/>
              <a:ext cx="4844072" cy="338554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marR="0" algn="ctr" rtl="0"/>
              <a:r>
                <a:rPr lang="ja-JP" altLang="en-US" sz="2400" b="1" i="0" u="none" strike="noStrike" baseline="30000" dirty="0">
                  <a:solidFill>
                    <a:schemeClr val="bg1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各種届書</a:t>
              </a:r>
              <a:r>
                <a:rPr lang="ja-JP" altLang="en-US" sz="2400" b="1" i="0" u="none" strike="noStrike" baseline="30000" dirty="0" smtClean="0">
                  <a:solidFill>
                    <a:schemeClr val="bg1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の記載</a:t>
              </a:r>
              <a:r>
                <a:rPr lang="ja-JP" altLang="en-US" sz="2400" b="1" i="0" u="none" strike="noStrike" baseline="30000" dirty="0">
                  <a:solidFill>
                    <a:schemeClr val="bg1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方法がかわります</a:t>
              </a:r>
            </a:p>
          </p:txBody>
        </p:sp>
      </p:grp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F421A052-BE2E-CCD4-C8CC-E27130EFCFE6}"/>
              </a:ext>
            </a:extLst>
          </p:cNvPr>
          <p:cNvSpPr txBox="1"/>
          <p:nvPr/>
        </p:nvSpPr>
        <p:spPr>
          <a:xfrm>
            <a:off x="591487" y="9157140"/>
            <a:ext cx="6421399" cy="666849"/>
          </a:xfrm>
          <a:prstGeom prst="round2SameRect">
            <a:avLst>
              <a:gd name="adj1" fmla="val 0"/>
              <a:gd name="adj2" fmla="val 0"/>
            </a:avLst>
          </a:prstGeom>
          <a:noFill/>
        </p:spPr>
        <p:txBody>
          <a:bodyPr wrap="square" lIns="0" tIns="0" rIns="0" bIns="0" rtlCol="0">
            <a:spAutoFit/>
          </a:bodyPr>
          <a:lstStyle/>
          <a:p>
            <a:pPr marR="0" algn="just" rtl="0">
              <a:lnSpc>
                <a:spcPts val="1300"/>
              </a:lnSpc>
            </a:pPr>
            <a:r>
              <a:rPr kumimoji="1" lang="ja-JP" altLang="en-US" sz="900" b="1" dirty="0" smtClean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なお</a:t>
            </a:r>
            <a:r>
              <a:rPr kumimoji="1" lang="ja-JP" altLang="en-US" sz="9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、マイナンバーの提出が遅延している場合には、健保組合によるオンライン資格確認等システムへのデータの登録のため、地方公共団体情報システム機構（</a:t>
            </a:r>
            <a:r>
              <a:rPr kumimoji="1" lang="en-US" altLang="ja-JP" sz="9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J-LIS</a:t>
            </a:r>
            <a:r>
              <a:rPr kumimoji="1" lang="ja-JP" altLang="en-US" sz="9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）照会によりマイナンバーを取得し、登録させていただく場合もあります。</a:t>
            </a:r>
          </a:p>
          <a:p>
            <a:pPr marR="0" algn="just" rtl="0">
              <a:lnSpc>
                <a:spcPts val="1300"/>
              </a:lnSpc>
            </a:pPr>
            <a:r>
              <a:rPr kumimoji="1" lang="ja-JP" altLang="en-US" sz="900" b="1" dirty="0" smtClean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健保</a:t>
            </a:r>
            <a:r>
              <a:rPr kumimoji="1" lang="ja-JP" altLang="en-US" sz="9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組合のオンライン資格システムへの迅速かつ正確なデータ登録により、加入者がより良い医療を受けられます。加入者のマイナンバーの早期届出について、ご理解とご協力をお願い申し上げます。</a:t>
            </a:r>
          </a:p>
        </p:txBody>
      </p:sp>
      <p:grpSp>
        <p:nvGrpSpPr>
          <p:cNvPr id="97" name="グループ化 96">
            <a:extLst>
              <a:ext uri="{FF2B5EF4-FFF2-40B4-BE49-F238E27FC236}">
                <a16:creationId xmlns:a16="http://schemas.microsoft.com/office/drawing/2014/main" id="{9A11300F-A60B-2EDB-0094-B40E4055653F}"/>
              </a:ext>
            </a:extLst>
          </p:cNvPr>
          <p:cNvGrpSpPr/>
          <p:nvPr/>
        </p:nvGrpSpPr>
        <p:grpSpPr>
          <a:xfrm>
            <a:off x="590304" y="3252921"/>
            <a:ext cx="5236906" cy="224122"/>
            <a:chOff x="589571" y="2865749"/>
            <a:chExt cx="5236906" cy="232488"/>
          </a:xfrm>
        </p:grpSpPr>
        <p:sp>
          <p:nvSpPr>
            <p:cNvPr id="69" name="テキスト ボックス 68">
              <a:extLst>
                <a:ext uri="{FF2B5EF4-FFF2-40B4-BE49-F238E27FC236}">
                  <a16:creationId xmlns:a16="http://schemas.microsoft.com/office/drawing/2014/main" id="{B87EF641-46CA-C545-BD2E-D49028D58912}"/>
                </a:ext>
              </a:extLst>
            </p:cNvPr>
            <p:cNvSpPr txBox="1"/>
            <p:nvPr/>
          </p:nvSpPr>
          <p:spPr>
            <a:xfrm>
              <a:off x="712787" y="2911999"/>
              <a:ext cx="5113690" cy="18623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R="0" rtl="0">
                <a:lnSpc>
                  <a:spcPts val="700"/>
                </a:lnSpc>
              </a:pPr>
              <a:r>
                <a:rPr kumimoji="1" lang="ja-JP" altLang="en-US" sz="950" kern="1000" spc="-50" dirty="0">
                  <a:solidFill>
                    <a:srgbClr val="C00000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 </a:t>
              </a:r>
              <a:r>
                <a:rPr kumimoji="1" lang="en-US" altLang="ja-JP" sz="950" b="1" kern="1000" spc="-50" dirty="0">
                  <a:solidFill>
                    <a:srgbClr val="C00000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『</a:t>
              </a:r>
              <a:r>
                <a:rPr kumimoji="1" lang="ja-JP" altLang="en-US" sz="950" b="1" kern="1000" spc="-50" dirty="0">
                  <a:solidFill>
                    <a:srgbClr val="C00000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住民票上の住所</a:t>
              </a:r>
              <a:r>
                <a:rPr kumimoji="1" lang="en-US" altLang="ja-JP" sz="950" b="1" kern="1000" spc="-50" dirty="0">
                  <a:solidFill>
                    <a:srgbClr val="C00000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』 </a:t>
              </a:r>
              <a:r>
                <a:rPr kumimoji="1" lang="ja-JP" altLang="en-US" sz="950" kern="1000" spc="-5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は、オンライン資格確認等システムに誤りのないデータ登録をするために必要</a:t>
              </a:r>
              <a:r>
                <a:rPr kumimoji="1" lang="ja-JP" altLang="en-US" sz="950" kern="1000" spc="-50" dirty="0" smtClean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です。</a:t>
              </a:r>
            </a:p>
            <a:p>
              <a:pPr marR="0" rtl="0">
                <a:lnSpc>
                  <a:spcPts val="700"/>
                </a:lnSpc>
              </a:pPr>
              <a:endParaRPr kumimoji="1" lang="en-US" altLang="ja-JP" sz="950" b="1" kern="1000" spc="-50" dirty="0">
                <a:solidFill>
                  <a:srgbClr val="C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pic>
          <p:nvPicPr>
            <p:cNvPr id="23" name="グラフィックス 22">
              <a:extLst>
                <a:ext uri="{FF2B5EF4-FFF2-40B4-BE49-F238E27FC236}">
                  <a16:creationId xmlns:a16="http://schemas.microsoft.com/office/drawing/2014/main" id="{DA7526E8-902D-BC06-BE27-B6965A1FD6C4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96DAC541-7B7A-43D3-8B79-37D633B846F1}">
                  <asvg:svgBlip xmlns:asvg="http://schemas.microsoft.com/office/drawing/2016/SVG/main" xmlns="" r:embed="rId11"/>
                </a:ext>
              </a:extLst>
            </a:blip>
            <a:stretch>
              <a:fillRect/>
            </a:stretch>
          </p:blipFill>
          <p:spPr>
            <a:xfrm>
              <a:off x="589571" y="2865749"/>
              <a:ext cx="136009" cy="129874"/>
            </a:xfrm>
            <a:prstGeom prst="rect">
              <a:avLst/>
            </a:prstGeom>
          </p:spPr>
        </p:pic>
      </p:grpSp>
      <p:grpSp>
        <p:nvGrpSpPr>
          <p:cNvPr id="98" name="グループ化 97">
            <a:extLst>
              <a:ext uri="{FF2B5EF4-FFF2-40B4-BE49-F238E27FC236}">
                <a16:creationId xmlns:a16="http://schemas.microsoft.com/office/drawing/2014/main" id="{934CB866-F720-5448-BC47-664FC648FE43}"/>
              </a:ext>
            </a:extLst>
          </p:cNvPr>
          <p:cNvGrpSpPr/>
          <p:nvPr/>
        </p:nvGrpSpPr>
        <p:grpSpPr>
          <a:xfrm>
            <a:off x="585168" y="8215480"/>
            <a:ext cx="3468084" cy="417405"/>
            <a:chOff x="550000" y="8047678"/>
            <a:chExt cx="3468084" cy="417405"/>
          </a:xfrm>
        </p:grpSpPr>
        <p:sp>
          <p:nvSpPr>
            <p:cNvPr id="87" name="テキスト ボックス 86">
              <a:extLst>
                <a:ext uri="{FF2B5EF4-FFF2-40B4-BE49-F238E27FC236}">
                  <a16:creationId xmlns:a16="http://schemas.microsoft.com/office/drawing/2014/main" id="{B43D817C-808E-BF71-874B-28CEC6D1A4F5}"/>
                </a:ext>
              </a:extLst>
            </p:cNvPr>
            <p:cNvSpPr txBox="1"/>
            <p:nvPr/>
          </p:nvSpPr>
          <p:spPr>
            <a:xfrm>
              <a:off x="751323" y="8052149"/>
              <a:ext cx="3266761" cy="41293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lnSpc>
                  <a:spcPts val="2500"/>
                </a:lnSpc>
              </a:pPr>
              <a:r>
                <a:rPr lang="ja-JP" altLang="en-US" sz="2400" b="1" i="0" u="none" strike="noStrike" spc="-50" baseline="30000" dirty="0">
                  <a:solidFill>
                    <a:srgbClr val="EC5E8A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住民票上の住所</a:t>
              </a:r>
              <a:r>
                <a:rPr lang="ja-JP" altLang="en-US" sz="2400" b="1" spc="-50" baseline="30000" dirty="0" smtClean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は</a:t>
              </a:r>
              <a:r>
                <a:rPr lang="ja-JP" altLang="en-US" sz="3200" b="1" spc="-50" baseline="30000" dirty="0">
                  <a:solidFill>
                    <a:srgbClr val="EC5E8A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ココ</a:t>
              </a:r>
              <a:r>
                <a:rPr lang="ja-JP" altLang="en-US" sz="2400" b="1" spc="-50" baseline="30000" dirty="0" smtClean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で</a:t>
              </a:r>
              <a:r>
                <a:rPr lang="ja-JP" altLang="en-US" sz="2400" b="1" i="0" u="none" strike="noStrike" spc="-50" baseline="300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確認</a:t>
              </a:r>
              <a:r>
                <a:rPr lang="ja-JP" altLang="en-US" sz="2400" b="1" i="0" u="none" strike="noStrike" spc="-500" baseline="300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を！</a:t>
              </a:r>
            </a:p>
          </p:txBody>
        </p:sp>
        <p:pic>
          <p:nvPicPr>
            <p:cNvPr id="78" name="グラフィックス 77">
              <a:extLst>
                <a:ext uri="{FF2B5EF4-FFF2-40B4-BE49-F238E27FC236}">
                  <a16:creationId xmlns:a16="http://schemas.microsoft.com/office/drawing/2014/main" id="{7B4EABD4-3E30-542E-C46F-042C8BD1F291}"/>
                </a:ext>
              </a:extLst>
            </p:cNvPr>
            <p:cNvPicPr preferRelativeResize="0">
              <a:picLocks/>
            </p:cNvPicPr>
            <p:nvPr/>
          </p:nvPicPr>
          <p:blipFill>
            <a:blip r:embed="rId12">
              <a:extLst>
                <a:ext uri="{96DAC541-7B7A-43D3-8B79-37D633B846F1}">
                  <asvg:svgBlip xmlns:asvg="http://schemas.microsoft.com/office/drawing/2016/SVG/main" xmlns="" r:embed="rId13"/>
                </a:ext>
              </a:extLst>
            </a:blip>
            <a:stretch>
              <a:fillRect/>
            </a:stretch>
          </p:blipFill>
          <p:spPr>
            <a:xfrm>
              <a:off x="852340" y="8289523"/>
              <a:ext cx="1608457" cy="55075"/>
            </a:xfrm>
            <a:prstGeom prst="rect">
              <a:avLst/>
            </a:prstGeom>
          </p:spPr>
        </p:pic>
        <p:pic>
          <p:nvPicPr>
            <p:cNvPr id="34" name="グラフィックス 33">
              <a:extLst>
                <a:ext uri="{FF2B5EF4-FFF2-40B4-BE49-F238E27FC236}">
                  <a16:creationId xmlns:a16="http://schemas.microsoft.com/office/drawing/2014/main" id="{39FCE04D-F65C-CCD3-86E9-EB7959C70028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>
              <a:extLst>
                <a:ext uri="{96DAC541-7B7A-43D3-8B79-37D633B846F1}">
                  <asvg:svgBlip xmlns:asvg="http://schemas.microsoft.com/office/drawing/2016/SVG/main" xmlns="" r:embed="rId15"/>
                </a:ext>
              </a:extLst>
            </a:blip>
            <a:stretch>
              <a:fillRect/>
            </a:stretch>
          </p:blipFill>
          <p:spPr>
            <a:xfrm>
              <a:off x="550000" y="8047678"/>
              <a:ext cx="243243" cy="243243"/>
            </a:xfrm>
            <a:prstGeom prst="rect">
              <a:avLst/>
            </a:prstGeom>
          </p:spPr>
        </p:pic>
      </p:grpSp>
      <p:grpSp>
        <p:nvGrpSpPr>
          <p:cNvPr id="15" name="グループ化 14">
            <a:extLst>
              <a:ext uri="{FF2B5EF4-FFF2-40B4-BE49-F238E27FC236}">
                <a16:creationId xmlns:a16="http://schemas.microsoft.com/office/drawing/2014/main" id="{7CBCC570-1883-E0D2-7972-0EE4AFEDDBC4}"/>
              </a:ext>
            </a:extLst>
          </p:cNvPr>
          <p:cNvGrpSpPr/>
          <p:nvPr/>
        </p:nvGrpSpPr>
        <p:grpSpPr>
          <a:xfrm>
            <a:off x="580748" y="1909600"/>
            <a:ext cx="3414592" cy="358265"/>
            <a:chOff x="580748" y="1928850"/>
            <a:chExt cx="3414592" cy="358265"/>
          </a:xfrm>
        </p:grpSpPr>
        <p:sp>
          <p:nvSpPr>
            <p:cNvPr id="56" name="四角形: 角を丸くする 55">
              <a:extLst>
                <a:ext uri="{FF2B5EF4-FFF2-40B4-BE49-F238E27FC236}">
                  <a16:creationId xmlns:a16="http://schemas.microsoft.com/office/drawing/2014/main" id="{40B6F1F7-C2B4-A053-3DD4-76695875EBCF}"/>
                </a:ext>
              </a:extLst>
            </p:cNvPr>
            <p:cNvSpPr/>
            <p:nvPr/>
          </p:nvSpPr>
          <p:spPr>
            <a:xfrm>
              <a:off x="589180" y="1928850"/>
              <a:ext cx="3406160" cy="288000"/>
            </a:xfrm>
            <a:prstGeom prst="roundRect">
              <a:avLst>
                <a:gd name="adj" fmla="val 50000"/>
              </a:avLst>
            </a:prstGeom>
            <a:solidFill>
              <a:srgbClr val="EC5E8A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6" name="テキスト ボックス 35">
              <a:extLst>
                <a:ext uri="{FF2B5EF4-FFF2-40B4-BE49-F238E27FC236}">
                  <a16:creationId xmlns:a16="http://schemas.microsoft.com/office/drawing/2014/main" id="{804D4386-119F-F371-731F-16BC795CF7CF}"/>
                </a:ext>
              </a:extLst>
            </p:cNvPr>
            <p:cNvSpPr txBox="1"/>
            <p:nvPr/>
          </p:nvSpPr>
          <p:spPr>
            <a:xfrm>
              <a:off x="580748" y="1997041"/>
              <a:ext cx="3406161" cy="290074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marR="0" algn="ctr" rtl="0"/>
              <a:r>
                <a:rPr lang="ja-JP" altLang="en-US" sz="1900" b="1" i="0" u="none" strike="noStrike" baseline="30000" dirty="0">
                  <a:solidFill>
                    <a:srgbClr val="FFF100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令和５年</a:t>
              </a:r>
              <a:r>
                <a:rPr lang="en-US" altLang="ja-JP" sz="1900" b="1" i="0" u="none" strike="noStrike" baseline="30000" dirty="0">
                  <a:solidFill>
                    <a:srgbClr val="FFF100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12</a:t>
              </a:r>
              <a:r>
                <a:rPr lang="ja-JP" altLang="en-US" sz="1900" b="1" i="0" u="none" strike="noStrike" baseline="30000" dirty="0">
                  <a:solidFill>
                    <a:srgbClr val="FFF100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月</a:t>
              </a:r>
              <a:r>
                <a:rPr lang="ja-JP" altLang="en-US" sz="1900" b="1" i="0" u="none" strike="noStrike" baseline="30000" dirty="0">
                  <a:solidFill>
                    <a:schemeClr val="bg1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から省令改正および事務連絡</a:t>
              </a:r>
              <a:endParaRPr lang="ja-JP" altLang="en-US" sz="1900" b="1" i="0" u="none" strike="noStrike" baseline="30000" dirty="0">
                <a:solidFill>
                  <a:srgbClr val="FFF1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</p:grpSp>
      <p:grpSp>
        <p:nvGrpSpPr>
          <p:cNvPr id="96" name="グループ化 95">
            <a:extLst>
              <a:ext uri="{FF2B5EF4-FFF2-40B4-BE49-F238E27FC236}">
                <a16:creationId xmlns:a16="http://schemas.microsoft.com/office/drawing/2014/main" id="{A6508117-5265-CB29-D505-BDC6DB5EDE68}"/>
              </a:ext>
            </a:extLst>
          </p:cNvPr>
          <p:cNvGrpSpPr/>
          <p:nvPr/>
        </p:nvGrpSpPr>
        <p:grpSpPr>
          <a:xfrm>
            <a:off x="2445216" y="222718"/>
            <a:ext cx="2678034" cy="502760"/>
            <a:chOff x="2562038" y="222718"/>
            <a:chExt cx="2678034" cy="502760"/>
          </a:xfrm>
        </p:grpSpPr>
        <p:grpSp>
          <p:nvGrpSpPr>
            <p:cNvPr id="33" name="グループ化 32">
              <a:extLst>
                <a:ext uri="{FF2B5EF4-FFF2-40B4-BE49-F238E27FC236}">
                  <a16:creationId xmlns:a16="http://schemas.microsoft.com/office/drawing/2014/main" id="{438ADF64-75E3-8105-72E6-204ED8A3CA6C}"/>
                </a:ext>
              </a:extLst>
            </p:cNvPr>
            <p:cNvGrpSpPr/>
            <p:nvPr/>
          </p:nvGrpSpPr>
          <p:grpSpPr>
            <a:xfrm>
              <a:off x="2562038" y="222718"/>
              <a:ext cx="803942" cy="456204"/>
              <a:chOff x="2562038" y="222718"/>
              <a:chExt cx="803942" cy="456204"/>
            </a:xfrm>
          </p:grpSpPr>
          <p:pic>
            <p:nvPicPr>
              <p:cNvPr id="25" name="グラフィックス 24">
                <a:extLst>
                  <a:ext uri="{FF2B5EF4-FFF2-40B4-BE49-F238E27FC236}">
                    <a16:creationId xmlns:a16="http://schemas.microsoft.com/office/drawing/2014/main" id="{FF694CF1-2355-3144-9B2B-69A5063727E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6">
                <a:extLst>
                  <a:ext uri="{96DAC541-7B7A-43D3-8B79-37D633B846F1}">
                    <asvg:svgBlip xmlns:asvg="http://schemas.microsoft.com/office/drawing/2016/SVG/main" xmlns="" r:embed="rId18"/>
                  </a:ext>
                </a:extLst>
              </a:blip>
              <a:stretch>
                <a:fillRect/>
              </a:stretch>
            </p:blipFill>
            <p:spPr>
              <a:xfrm>
                <a:off x="2562038" y="222718"/>
                <a:ext cx="803942" cy="448099"/>
              </a:xfrm>
              <a:prstGeom prst="rect">
                <a:avLst/>
              </a:prstGeom>
            </p:spPr>
          </p:pic>
          <p:sp>
            <p:nvSpPr>
              <p:cNvPr id="30" name="テキスト ボックス 29">
                <a:extLst>
                  <a:ext uri="{FF2B5EF4-FFF2-40B4-BE49-F238E27FC236}">
                    <a16:creationId xmlns:a16="http://schemas.microsoft.com/office/drawing/2014/main" id="{4C2E7D15-F922-CD01-A2BF-CE9C07D7C4C9}"/>
                  </a:ext>
                </a:extLst>
              </p:cNvPr>
              <p:cNvSpPr txBox="1"/>
              <p:nvPr/>
            </p:nvSpPr>
            <p:spPr>
              <a:xfrm>
                <a:off x="2612787" y="409618"/>
                <a:ext cx="694637" cy="26930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R="0" algn="ctr" rtl="0">
                  <a:lnSpc>
                    <a:spcPts val="2100"/>
                  </a:lnSpc>
                </a:pPr>
                <a:r>
                  <a:rPr lang="en-US" altLang="ja-JP" sz="2800" b="1" i="0" u="none" strike="noStrike" baseline="30000" dirty="0">
                    <a:solidFill>
                      <a:srgbClr val="EC5E8A"/>
                    </a:solidFill>
                    <a:latin typeface="BIZ UDPゴシック" panose="020B0400000000000000" pitchFamily="50" charset="-128"/>
                    <a:ea typeface="BIZ UDPゴシック" panose="020B0400000000000000" pitchFamily="50" charset="-128"/>
                  </a:rPr>
                  <a:t>12</a:t>
                </a:r>
                <a:r>
                  <a:rPr lang="ja-JP" altLang="en-US" sz="2800" b="1" i="0" u="none" strike="noStrike" baseline="30000" dirty="0">
                    <a:solidFill>
                      <a:srgbClr val="EC5E8A"/>
                    </a:solidFill>
                    <a:latin typeface="BIZ UDPゴシック" panose="020B0400000000000000" pitchFamily="50" charset="-128"/>
                    <a:ea typeface="BIZ UDPゴシック" panose="020B0400000000000000" pitchFamily="50" charset="-128"/>
                  </a:rPr>
                  <a:t>月</a:t>
                </a:r>
              </a:p>
            </p:txBody>
          </p:sp>
        </p:grpSp>
        <p:sp>
          <p:nvSpPr>
            <p:cNvPr id="32" name="テキスト ボックス 31">
              <a:extLst>
                <a:ext uri="{FF2B5EF4-FFF2-40B4-BE49-F238E27FC236}">
                  <a16:creationId xmlns:a16="http://schemas.microsoft.com/office/drawing/2014/main" id="{84F39F97-8C8A-6585-8C0B-7876115E7BD2}"/>
                </a:ext>
              </a:extLst>
            </p:cNvPr>
            <p:cNvSpPr txBox="1"/>
            <p:nvPr/>
          </p:nvSpPr>
          <p:spPr>
            <a:xfrm>
              <a:off x="3400559" y="456174"/>
              <a:ext cx="1839513" cy="26930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R="0" rtl="0">
                <a:lnSpc>
                  <a:spcPts val="2100"/>
                </a:lnSpc>
              </a:pPr>
              <a:r>
                <a:rPr lang="ja-JP" altLang="en-US" sz="3200" b="1" i="0" u="none" strike="noStrike" baseline="300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以降の届出は</a:t>
              </a:r>
            </a:p>
          </p:txBody>
        </p:sp>
      </p:grpSp>
      <p:sp>
        <p:nvSpPr>
          <p:cNvPr id="66" name="テキスト ボックス 65">
            <a:extLst>
              <a:ext uri="{FF2B5EF4-FFF2-40B4-BE49-F238E27FC236}">
                <a16:creationId xmlns:a16="http://schemas.microsoft.com/office/drawing/2014/main" id="{1F109AE8-05BC-4188-8C8B-71069F8095EF}"/>
              </a:ext>
            </a:extLst>
          </p:cNvPr>
          <p:cNvSpPr txBox="1"/>
          <p:nvPr/>
        </p:nvSpPr>
        <p:spPr>
          <a:xfrm>
            <a:off x="585029" y="6992139"/>
            <a:ext cx="5719764" cy="152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R="0" algn="just" rtl="0">
              <a:lnSpc>
                <a:spcPts val="1400"/>
              </a:lnSpc>
            </a:pPr>
            <a:r>
              <a:rPr kumimoji="1" lang="en-US" altLang="ja-JP" sz="9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『</a:t>
            </a:r>
            <a:r>
              <a:rPr kumimoji="1" lang="ja-JP" altLang="en-US" sz="9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住民票上の住所</a:t>
            </a:r>
            <a:r>
              <a:rPr kumimoji="1" lang="en-US" altLang="ja-JP" sz="9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』</a:t>
            </a:r>
            <a:r>
              <a:rPr kumimoji="1" lang="ja-JP" altLang="en-US" sz="9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が変更となった際は、被保険者または被扶養者における住所の変更を届け出てください。</a:t>
            </a:r>
          </a:p>
        </p:txBody>
      </p:sp>
      <p:grpSp>
        <p:nvGrpSpPr>
          <p:cNvPr id="88" name="グループ化 87">
            <a:extLst>
              <a:ext uri="{FF2B5EF4-FFF2-40B4-BE49-F238E27FC236}">
                <a16:creationId xmlns:a16="http://schemas.microsoft.com/office/drawing/2014/main" id="{06E071C1-C296-FE7F-83A0-623793047EAC}"/>
              </a:ext>
            </a:extLst>
          </p:cNvPr>
          <p:cNvGrpSpPr/>
          <p:nvPr/>
        </p:nvGrpSpPr>
        <p:grpSpPr>
          <a:xfrm>
            <a:off x="566304" y="6755899"/>
            <a:ext cx="6460561" cy="316682"/>
            <a:chOff x="566304" y="6404096"/>
            <a:chExt cx="6460561" cy="316682"/>
          </a:xfrm>
        </p:grpSpPr>
        <p:sp>
          <p:nvSpPr>
            <p:cNvPr id="19" name="テキスト ボックス 18">
              <a:extLst>
                <a:ext uri="{FF2B5EF4-FFF2-40B4-BE49-F238E27FC236}">
                  <a16:creationId xmlns:a16="http://schemas.microsoft.com/office/drawing/2014/main" id="{1ABB90EE-6BEF-1E4F-E87D-891706DC3CAD}"/>
                </a:ext>
              </a:extLst>
            </p:cNvPr>
            <p:cNvSpPr txBox="1"/>
            <p:nvPr/>
          </p:nvSpPr>
          <p:spPr>
            <a:xfrm>
              <a:off x="713520" y="6443779"/>
              <a:ext cx="6313345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marR="0" rtl="0"/>
              <a:r>
                <a:rPr lang="ja-JP" altLang="en-US" b="1" i="0" u="none" strike="noStrike" baseline="30000" dirty="0">
                  <a:solidFill>
                    <a:srgbClr val="EC5E8A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「被</a:t>
              </a:r>
              <a:r>
                <a:rPr lang="ja-JP" altLang="en-US" b="1" i="0" u="none" strike="noStrike" baseline="30000" dirty="0" smtClean="0">
                  <a:solidFill>
                    <a:srgbClr val="EC5E8A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扶養者（増）届</a:t>
              </a:r>
              <a:r>
                <a:rPr lang="ja-JP" altLang="en-US" b="1" i="0" u="none" strike="noStrike" baseline="30000" dirty="0">
                  <a:solidFill>
                    <a:srgbClr val="EC5E8A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」も同様に「住所」欄の記載方法が変わりますのでご注意</a:t>
              </a:r>
              <a:r>
                <a:rPr lang="ja-JP" altLang="en-US" b="1" i="0" u="none" strike="noStrike" baseline="30000" dirty="0" smtClean="0">
                  <a:solidFill>
                    <a:srgbClr val="EC5E8A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ください。</a:t>
              </a:r>
              <a:endParaRPr lang="ja-JP" altLang="en-US" b="1" i="0" u="none" strike="noStrike" baseline="30000" dirty="0">
                <a:solidFill>
                  <a:srgbClr val="EC5E8A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pic>
          <p:nvPicPr>
            <p:cNvPr id="82" name="グラフィックス 81">
              <a:extLst>
                <a:ext uri="{FF2B5EF4-FFF2-40B4-BE49-F238E27FC236}">
                  <a16:creationId xmlns:a16="http://schemas.microsoft.com/office/drawing/2014/main" id="{B2E4296E-D45B-4299-6FD8-3B5536D3869E}"/>
                </a:ext>
              </a:extLst>
            </p:cNvPr>
            <p:cNvPicPr>
              <a:picLocks noChangeAspect="1"/>
            </p:cNvPicPr>
            <p:nvPr/>
          </p:nvPicPr>
          <p:blipFill>
            <a:blip r:embed="rId19">
              <a:extLst>
                <a:ext uri="{96DAC541-7B7A-43D3-8B79-37D633B846F1}">
                  <asvg:svgBlip xmlns:asvg="http://schemas.microsoft.com/office/drawing/2016/SVG/main" xmlns="" r:embed="rId22"/>
                </a:ext>
              </a:extLst>
            </a:blip>
            <a:stretch>
              <a:fillRect/>
            </a:stretch>
          </p:blipFill>
          <p:spPr>
            <a:xfrm>
              <a:off x="566304" y="6404096"/>
              <a:ext cx="217500" cy="190313"/>
            </a:xfrm>
            <a:prstGeom prst="rect">
              <a:avLst/>
            </a:prstGeom>
          </p:spPr>
        </p:pic>
      </p:grpSp>
      <p:sp>
        <p:nvSpPr>
          <p:cNvPr id="92" name="テキスト ボックス 91">
            <a:extLst>
              <a:ext uri="{FF2B5EF4-FFF2-40B4-BE49-F238E27FC236}">
                <a16:creationId xmlns:a16="http://schemas.microsoft.com/office/drawing/2014/main" id="{01061925-C1F1-0B51-4360-66B8A57C69A1}"/>
              </a:ext>
            </a:extLst>
          </p:cNvPr>
          <p:cNvSpPr txBox="1"/>
          <p:nvPr/>
        </p:nvSpPr>
        <p:spPr>
          <a:xfrm>
            <a:off x="683555" y="3623521"/>
            <a:ext cx="4966944" cy="33342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300"/>
              </a:lnSpc>
            </a:pPr>
            <a:r>
              <a:rPr lang="ja-JP" altLang="en-US" sz="1550" b="1" baseline="300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en-US" altLang="ja-JP" sz="1550" b="1" baseline="300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12</a:t>
            </a:r>
            <a:r>
              <a:rPr lang="ja-JP" altLang="en-US" sz="1550" b="1" baseline="30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月以降、加入者の住所（住民票上の</a:t>
            </a:r>
            <a:r>
              <a:rPr lang="ja-JP" altLang="en-US" sz="1550" b="1" baseline="300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住所）</a:t>
            </a:r>
            <a:r>
              <a:rPr lang="ja-JP" altLang="en-US" sz="1550" b="1" baseline="30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について変更があった際は</a:t>
            </a:r>
            <a:r>
              <a:rPr lang="ja-JP" altLang="en-US" sz="1550" b="1" baseline="300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、「</a:t>
            </a:r>
            <a:r>
              <a:rPr lang="ja-JP" altLang="en-US" sz="1550" b="1" baseline="30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住所変更届」で届け出てください。</a:t>
            </a:r>
            <a:endParaRPr lang="ja-JP" altLang="en-US" sz="1550" b="1" i="0" u="none" strike="noStrike" baseline="300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grpSp>
        <p:nvGrpSpPr>
          <p:cNvPr id="60" name="グループ化 59">
            <a:extLst>
              <a:ext uri="{FF2B5EF4-FFF2-40B4-BE49-F238E27FC236}">
                <a16:creationId xmlns:a16="http://schemas.microsoft.com/office/drawing/2014/main" id="{C2516EF8-F299-F400-1811-8A0E3A668C8C}"/>
              </a:ext>
            </a:extLst>
          </p:cNvPr>
          <p:cNvGrpSpPr/>
          <p:nvPr/>
        </p:nvGrpSpPr>
        <p:grpSpPr>
          <a:xfrm>
            <a:off x="1301721" y="755566"/>
            <a:ext cx="4956233" cy="1241938"/>
            <a:chOff x="1246842" y="790734"/>
            <a:chExt cx="4956233" cy="1241938"/>
          </a:xfrm>
        </p:grpSpPr>
        <p:sp>
          <p:nvSpPr>
            <p:cNvPr id="28" name="テキスト ボックス 27">
              <a:extLst>
                <a:ext uri="{FF2B5EF4-FFF2-40B4-BE49-F238E27FC236}">
                  <a16:creationId xmlns:a16="http://schemas.microsoft.com/office/drawing/2014/main" id="{18848818-5E54-191C-4F23-EF776821487E}"/>
                </a:ext>
              </a:extLst>
            </p:cNvPr>
            <p:cNvSpPr txBox="1"/>
            <p:nvPr/>
          </p:nvSpPr>
          <p:spPr>
            <a:xfrm>
              <a:off x="1246842" y="1340175"/>
              <a:ext cx="4956233" cy="69249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R="0" algn="ctr" rtl="0">
                <a:lnSpc>
                  <a:spcPts val="2700"/>
                </a:lnSpc>
              </a:pPr>
              <a:r>
                <a:rPr lang="ja-JP" altLang="en-US" sz="7500" b="1" i="0" u="none" strike="noStrike" baseline="30000" dirty="0">
                  <a:solidFill>
                    <a:srgbClr val="EC5E8A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住民票上　 住所</a:t>
              </a:r>
              <a:endParaRPr lang="en-US" altLang="ja-JP" sz="7500" b="1" i="0" u="none" strike="noStrike" baseline="30000" dirty="0">
                <a:solidFill>
                  <a:srgbClr val="EC5E8A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  <a:p>
              <a:pPr marR="0" algn="ctr" rtl="0">
                <a:lnSpc>
                  <a:spcPts val="2700"/>
                </a:lnSpc>
              </a:pPr>
              <a:r>
                <a:rPr lang="ja-JP" altLang="en-US" sz="4600" b="1" baseline="300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の記載が必要です</a:t>
              </a:r>
              <a:endParaRPr lang="ja-JP" altLang="en-US" sz="4600" b="1" i="0" u="none" strike="noStrike" baseline="30000" dirty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grpSp>
          <p:nvGrpSpPr>
            <p:cNvPr id="58" name="グループ化 57">
              <a:extLst>
                <a:ext uri="{FF2B5EF4-FFF2-40B4-BE49-F238E27FC236}">
                  <a16:creationId xmlns:a16="http://schemas.microsoft.com/office/drawing/2014/main" id="{960DE156-B310-0BB2-AE90-6D592EE09B62}"/>
                </a:ext>
              </a:extLst>
            </p:cNvPr>
            <p:cNvGrpSpPr/>
            <p:nvPr/>
          </p:nvGrpSpPr>
          <p:grpSpPr>
            <a:xfrm>
              <a:off x="4093767" y="790734"/>
              <a:ext cx="549466" cy="560101"/>
              <a:chOff x="6141480" y="701087"/>
              <a:chExt cx="656621" cy="669331"/>
            </a:xfrm>
          </p:grpSpPr>
          <p:sp>
            <p:nvSpPr>
              <p:cNvPr id="44" name="楕円 43">
                <a:extLst>
                  <a:ext uri="{FF2B5EF4-FFF2-40B4-BE49-F238E27FC236}">
                    <a16:creationId xmlns:a16="http://schemas.microsoft.com/office/drawing/2014/main" id="{2C799A36-D0FC-A12A-1A93-098CAB68F93F}"/>
                  </a:ext>
                </a:extLst>
              </p:cNvPr>
              <p:cNvSpPr/>
              <p:nvPr/>
            </p:nvSpPr>
            <p:spPr>
              <a:xfrm>
                <a:off x="6141480" y="701087"/>
                <a:ext cx="656621" cy="656621"/>
              </a:xfrm>
              <a:prstGeom prst="ellipse">
                <a:avLst/>
              </a:prstGeom>
              <a:solidFill>
                <a:srgbClr val="EC5E8A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50" name="テキスト ボックス 49">
                <a:extLst>
                  <a:ext uri="{FF2B5EF4-FFF2-40B4-BE49-F238E27FC236}">
                    <a16:creationId xmlns:a16="http://schemas.microsoft.com/office/drawing/2014/main" id="{D262ECFE-EB13-FC48-E5B2-89929FB056D1}"/>
                  </a:ext>
                </a:extLst>
              </p:cNvPr>
              <p:cNvSpPr txBox="1"/>
              <p:nvPr/>
            </p:nvSpPr>
            <p:spPr>
              <a:xfrm>
                <a:off x="6269076" y="1049817"/>
                <a:ext cx="380416" cy="32060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R="0" algn="ctr" rtl="0">
                  <a:lnSpc>
                    <a:spcPts val="2500"/>
                  </a:lnSpc>
                </a:pPr>
                <a:r>
                  <a:rPr lang="ja-JP" altLang="en-US" sz="4000" b="1" baseline="30000" dirty="0">
                    <a:solidFill>
                      <a:schemeClr val="bg1"/>
                    </a:solidFill>
                    <a:latin typeface="BIZ UDPゴシック" panose="020B0400000000000000" pitchFamily="50" charset="-128"/>
                    <a:ea typeface="BIZ UDPゴシック" panose="020B0400000000000000" pitchFamily="50" charset="-128"/>
                  </a:rPr>
                  <a:t>の</a:t>
                </a:r>
                <a:endParaRPr lang="ja-JP" altLang="en-US" sz="4000" b="1" i="0" u="none" strike="noStrike" baseline="30000" dirty="0">
                  <a:solidFill>
                    <a:schemeClr val="bg1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endParaRPr>
              </a:p>
            </p:txBody>
          </p:sp>
        </p:grpSp>
      </p:grpSp>
      <p:sp>
        <p:nvSpPr>
          <p:cNvPr id="64" name="テキスト ボックス 63">
            <a:extLst>
              <a:ext uri="{FF2B5EF4-FFF2-40B4-BE49-F238E27FC236}">
                <a16:creationId xmlns:a16="http://schemas.microsoft.com/office/drawing/2014/main" id="{2E30DE47-0EEB-4A54-50C9-D95EB3DD5F27}"/>
              </a:ext>
            </a:extLst>
          </p:cNvPr>
          <p:cNvSpPr txBox="1"/>
          <p:nvPr/>
        </p:nvSpPr>
        <p:spPr>
          <a:xfrm>
            <a:off x="377373" y="436585"/>
            <a:ext cx="727705" cy="40370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R="0" rtl="0">
              <a:lnSpc>
                <a:spcPts val="1700"/>
              </a:lnSpc>
            </a:pPr>
            <a:r>
              <a:rPr lang="ja-JP" altLang="en-US" sz="2400" b="1" i="0" u="none" strike="noStrike" spc="300" baseline="300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事業主</a:t>
            </a:r>
            <a:endParaRPr lang="en-US" altLang="ja-JP" sz="2400" b="1" i="0" u="none" strike="noStrike" spc="300" baseline="30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R="0" rtl="0">
              <a:lnSpc>
                <a:spcPts val="1700"/>
              </a:lnSpc>
            </a:pPr>
            <a:r>
              <a:rPr lang="ja-JP" altLang="en-US" b="1" i="0" u="none" strike="noStrike" spc="300" baseline="300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の</a:t>
            </a:r>
            <a:r>
              <a:rPr lang="ja-JP" altLang="en-US" b="1" spc="300" baseline="300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皆さま</a:t>
            </a:r>
            <a:endParaRPr lang="ja-JP" altLang="en-US" b="1" i="0" u="none" strike="noStrike" spc="300" baseline="30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pic>
        <p:nvPicPr>
          <p:cNvPr id="37" name="グラフィックス 36">
            <a:extLst>
              <a:ext uri="{FF2B5EF4-FFF2-40B4-BE49-F238E27FC236}">
                <a16:creationId xmlns:a16="http://schemas.microsoft.com/office/drawing/2014/main" id="{180CC14F-58F2-F0EE-C833-82B0752FCB2B}"/>
              </a:ext>
            </a:extLst>
          </p:cNvPr>
          <p:cNvPicPr>
            <a:picLocks noChangeAspect="1"/>
          </p:cNvPicPr>
          <p:nvPr/>
        </p:nvPicPr>
        <p:blipFill>
          <a:blip r:embed="rId23">
            <a:extLst>
              <a:ext uri="{96DAC541-7B7A-43D3-8B79-37D633B846F1}">
                <asvg:svgBlip xmlns:asvg="http://schemas.microsoft.com/office/drawing/2016/SVG/main" xmlns="" r:embed="rId24"/>
              </a:ext>
            </a:extLst>
          </a:blip>
          <a:stretch>
            <a:fillRect/>
          </a:stretch>
        </p:blipFill>
        <p:spPr>
          <a:xfrm>
            <a:off x="5827210" y="1990287"/>
            <a:ext cx="1465218" cy="2069432"/>
          </a:xfrm>
          <a:prstGeom prst="rect">
            <a:avLst/>
          </a:prstGeom>
        </p:spPr>
      </p:pic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50A8DEA4-2270-1AE3-3C2C-B64AB78FCAE0}"/>
              </a:ext>
            </a:extLst>
          </p:cNvPr>
          <p:cNvGrpSpPr/>
          <p:nvPr/>
        </p:nvGrpSpPr>
        <p:grpSpPr>
          <a:xfrm>
            <a:off x="585028" y="2312720"/>
            <a:ext cx="5282309" cy="807913"/>
            <a:chOff x="556453" y="2312720"/>
            <a:chExt cx="5282309" cy="807913"/>
          </a:xfrm>
        </p:grpSpPr>
        <p:grpSp>
          <p:nvGrpSpPr>
            <p:cNvPr id="27" name="グループ化 26">
              <a:extLst>
                <a:ext uri="{FF2B5EF4-FFF2-40B4-BE49-F238E27FC236}">
                  <a16:creationId xmlns:a16="http://schemas.microsoft.com/office/drawing/2014/main" id="{3498D57B-616E-989E-91D2-97F567AFBD07}"/>
                </a:ext>
              </a:extLst>
            </p:cNvPr>
            <p:cNvGrpSpPr/>
            <p:nvPr/>
          </p:nvGrpSpPr>
          <p:grpSpPr>
            <a:xfrm>
              <a:off x="556453" y="2312720"/>
              <a:ext cx="5282309" cy="807913"/>
              <a:chOff x="585028" y="2322345"/>
              <a:chExt cx="5282309" cy="807913"/>
            </a:xfrm>
          </p:grpSpPr>
          <p:sp>
            <p:nvSpPr>
              <p:cNvPr id="67" name="テキスト ボックス 66">
                <a:extLst>
                  <a:ext uri="{FF2B5EF4-FFF2-40B4-BE49-F238E27FC236}">
                    <a16:creationId xmlns:a16="http://schemas.microsoft.com/office/drawing/2014/main" id="{617037F6-286F-4085-BE41-6B85889EA741}"/>
                  </a:ext>
                </a:extLst>
              </p:cNvPr>
              <p:cNvSpPr txBox="1"/>
              <p:nvPr/>
            </p:nvSpPr>
            <p:spPr>
              <a:xfrm>
                <a:off x="585028" y="2322345"/>
                <a:ext cx="5282309" cy="80791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R="0" rtl="0">
                  <a:lnSpc>
                    <a:spcPts val="2100"/>
                  </a:lnSpc>
                </a:pPr>
                <a:r>
                  <a:rPr lang="ja-JP" altLang="en-US" sz="2100" b="1" i="0" u="none" strike="noStrike" baseline="30000" dirty="0" smtClean="0">
                    <a:solidFill>
                      <a:srgbClr val="EC5E8A"/>
                    </a:solidFill>
                    <a:latin typeface="BIZ UDPゴシック" panose="020B0400000000000000" pitchFamily="50" charset="-128"/>
                    <a:ea typeface="BIZ UDPゴシック" panose="020B0400000000000000" pitchFamily="50" charset="-128"/>
                  </a:rPr>
                  <a:t>　</a:t>
                </a:r>
                <a:r>
                  <a:rPr lang="en-US" altLang="ja-JP" sz="2100" b="1" i="0" u="none" strike="noStrike" baseline="30000" dirty="0" smtClean="0">
                    <a:solidFill>
                      <a:srgbClr val="EC5E8A"/>
                    </a:solidFill>
                    <a:latin typeface="BIZ UDPゴシック" panose="020B0400000000000000" pitchFamily="50" charset="-128"/>
                    <a:ea typeface="BIZ UDPゴシック" panose="020B0400000000000000" pitchFamily="50" charset="-128"/>
                  </a:rPr>
                  <a:t>12</a:t>
                </a:r>
                <a:r>
                  <a:rPr lang="ja-JP" altLang="en-US" sz="2100" b="1" i="0" u="none" strike="noStrike" baseline="30000" dirty="0">
                    <a:solidFill>
                      <a:srgbClr val="EC5E8A"/>
                    </a:solidFill>
                    <a:latin typeface="BIZ UDPゴシック" panose="020B0400000000000000" pitchFamily="50" charset="-128"/>
                    <a:ea typeface="BIZ UDPゴシック" panose="020B0400000000000000" pitchFamily="50" charset="-128"/>
                  </a:rPr>
                  <a:t>月以降、省令改正により健保組合では住所の管理が必要になりました。そのため、新規取得者の「資格取得届」「被</a:t>
                </a:r>
                <a:r>
                  <a:rPr lang="ja-JP" altLang="en-US" sz="2100" b="1" i="0" u="none" strike="noStrike" baseline="30000" dirty="0" smtClean="0">
                    <a:solidFill>
                      <a:srgbClr val="EC5E8A"/>
                    </a:solidFill>
                    <a:latin typeface="BIZ UDPゴシック" panose="020B0400000000000000" pitchFamily="50" charset="-128"/>
                    <a:ea typeface="BIZ UDPゴシック" panose="020B0400000000000000" pitchFamily="50" charset="-128"/>
                  </a:rPr>
                  <a:t>扶養者（増）届</a:t>
                </a:r>
                <a:r>
                  <a:rPr lang="ja-JP" altLang="en-US" sz="2100" b="1" i="0" u="none" strike="noStrike" baseline="30000" dirty="0">
                    <a:solidFill>
                      <a:srgbClr val="EC5E8A"/>
                    </a:solidFill>
                    <a:latin typeface="BIZ UDPゴシック" panose="020B0400000000000000" pitchFamily="50" charset="-128"/>
                    <a:ea typeface="BIZ UDPゴシック" panose="020B0400000000000000" pitchFamily="50" charset="-128"/>
                  </a:rPr>
                  <a:t>」には </a:t>
                </a:r>
                <a:r>
                  <a:rPr lang="en-US" altLang="ja-JP" sz="2100" b="1" i="0" u="none" strike="noStrike" baseline="30000" dirty="0">
                    <a:solidFill>
                      <a:srgbClr val="EC5E8A"/>
                    </a:solidFill>
                    <a:latin typeface="BIZ UDPゴシック" panose="020B0400000000000000" pitchFamily="50" charset="-128"/>
                    <a:ea typeface="BIZ UDPゴシック" panose="020B0400000000000000" pitchFamily="50" charset="-128"/>
                  </a:rPr>
                  <a:t>『</a:t>
                </a:r>
                <a:r>
                  <a:rPr lang="ja-JP" altLang="en-US" sz="2100" b="1" i="0" u="none" strike="noStrike" baseline="30000" dirty="0">
                    <a:solidFill>
                      <a:srgbClr val="EC5E8A"/>
                    </a:solidFill>
                    <a:latin typeface="BIZ UDPゴシック" panose="020B0400000000000000" pitchFamily="50" charset="-128"/>
                    <a:ea typeface="BIZ UDPゴシック" panose="020B0400000000000000" pitchFamily="50" charset="-128"/>
                  </a:rPr>
                  <a:t>住民票上の住所</a:t>
                </a:r>
                <a:r>
                  <a:rPr lang="en-US" altLang="ja-JP" sz="2100" b="1" i="0" u="none" strike="noStrike" baseline="30000" dirty="0">
                    <a:solidFill>
                      <a:srgbClr val="EC5E8A"/>
                    </a:solidFill>
                    <a:latin typeface="BIZ UDPゴシック" panose="020B0400000000000000" pitchFamily="50" charset="-128"/>
                    <a:ea typeface="BIZ UDPゴシック" panose="020B0400000000000000" pitchFamily="50" charset="-128"/>
                  </a:rPr>
                  <a:t>』 </a:t>
                </a:r>
                <a:r>
                  <a:rPr lang="ja-JP" altLang="en-US" sz="2100" b="1" i="0" u="none" strike="noStrike" baseline="30000" dirty="0">
                    <a:latin typeface="BIZ UDPゴシック" panose="020B0400000000000000" pitchFamily="50" charset="-128"/>
                    <a:ea typeface="BIZ UDPゴシック" panose="020B0400000000000000" pitchFamily="50" charset="-128"/>
                  </a:rPr>
                  <a:t>をご記載</a:t>
                </a:r>
                <a:r>
                  <a:rPr lang="ja-JP" altLang="en-US" sz="2100" b="1" i="0" u="none" strike="noStrike" baseline="30000" dirty="0" smtClean="0">
                    <a:latin typeface="BIZ UDPゴシック" panose="020B0400000000000000" pitchFamily="50" charset="-128"/>
                    <a:ea typeface="BIZ UDPゴシック" panose="020B0400000000000000" pitchFamily="50" charset="-128"/>
                  </a:rPr>
                  <a:t>ください。</a:t>
                </a:r>
                <a:endParaRPr lang="ja-JP" altLang="en-US" sz="2100" b="1" i="0" u="none" strike="noStrike" baseline="30000" dirty="0">
                  <a:latin typeface="BIZ UDPゴシック" panose="020B0400000000000000" pitchFamily="50" charset="-128"/>
                  <a:ea typeface="BIZ UDPゴシック" panose="020B0400000000000000" pitchFamily="50" charset="-128"/>
                </a:endParaRPr>
              </a:p>
            </p:txBody>
          </p:sp>
          <p:pic>
            <p:nvPicPr>
              <p:cNvPr id="91" name="グラフィックス 90">
                <a:extLst>
                  <a:ext uri="{FF2B5EF4-FFF2-40B4-BE49-F238E27FC236}">
                    <a16:creationId xmlns:a16="http://schemas.microsoft.com/office/drawing/2014/main" id="{22BE2CC3-9386-2BF8-8C1E-0C287CF28851}"/>
                  </a:ext>
                </a:extLst>
              </p:cNvPr>
              <p:cNvPicPr preferRelativeResize="0">
                <a:picLocks/>
              </p:cNvPicPr>
              <p:nvPr/>
            </p:nvPicPr>
            <p:blipFill>
              <a:blip r:embed="rId12">
                <a:extLst>
                  <a:ext uri="{96DAC541-7B7A-43D3-8B79-37D633B846F1}">
                    <asvg:svgBlip xmlns:asvg="http://schemas.microsoft.com/office/drawing/2016/SVG/main" xmlns="" r:embed="rId13"/>
                  </a:ext>
                </a:extLst>
              </a:blip>
              <a:stretch>
                <a:fillRect/>
              </a:stretch>
            </p:blipFill>
            <p:spPr>
              <a:xfrm>
                <a:off x="589015" y="2455674"/>
                <a:ext cx="5148000" cy="45719"/>
              </a:xfrm>
              <a:prstGeom prst="rect">
                <a:avLst/>
              </a:prstGeom>
            </p:spPr>
          </p:pic>
          <p:pic>
            <p:nvPicPr>
              <p:cNvPr id="20" name="グラフィックス 19">
                <a:extLst>
                  <a:ext uri="{FF2B5EF4-FFF2-40B4-BE49-F238E27FC236}">
                    <a16:creationId xmlns:a16="http://schemas.microsoft.com/office/drawing/2014/main" id="{B1C0E33B-7314-47CF-5909-68BB55434511}"/>
                  </a:ext>
                </a:extLst>
              </p:cNvPr>
              <p:cNvPicPr preferRelativeResize="0">
                <a:picLocks/>
              </p:cNvPicPr>
              <p:nvPr/>
            </p:nvPicPr>
            <p:blipFill>
              <a:blip r:embed="rId12">
                <a:extLst>
                  <a:ext uri="{96DAC541-7B7A-43D3-8B79-37D633B846F1}">
                    <asvg:svgBlip xmlns:asvg="http://schemas.microsoft.com/office/drawing/2016/SVG/main" xmlns="" r:embed="rId13"/>
                  </a:ext>
                </a:extLst>
              </a:blip>
              <a:stretch>
                <a:fillRect/>
              </a:stretch>
            </p:blipFill>
            <p:spPr>
              <a:xfrm>
                <a:off x="589015" y="3014322"/>
                <a:ext cx="1944000" cy="46800"/>
              </a:xfrm>
              <a:prstGeom prst="rect">
                <a:avLst/>
              </a:prstGeom>
            </p:spPr>
          </p:pic>
        </p:grpSp>
        <p:pic>
          <p:nvPicPr>
            <p:cNvPr id="3" name="グラフィックス 2">
              <a:extLst>
                <a:ext uri="{FF2B5EF4-FFF2-40B4-BE49-F238E27FC236}">
                  <a16:creationId xmlns:a16="http://schemas.microsoft.com/office/drawing/2014/main" id="{3A017974-7511-BC5B-ACE3-5A426851B873}"/>
                </a:ext>
              </a:extLst>
            </p:cNvPr>
            <p:cNvPicPr preferRelativeResize="0">
              <a:picLocks/>
            </p:cNvPicPr>
            <p:nvPr/>
          </p:nvPicPr>
          <p:blipFill>
            <a:blip r:embed="rId12">
              <a:extLst>
                <a:ext uri="{96DAC541-7B7A-43D3-8B79-37D633B846F1}">
                  <asvg:svgBlip xmlns:asvg="http://schemas.microsoft.com/office/drawing/2016/SVG/main" xmlns="" r:embed="rId13"/>
                </a:ext>
              </a:extLst>
            </a:blip>
            <a:stretch>
              <a:fillRect/>
            </a:stretch>
          </p:blipFill>
          <p:spPr>
            <a:xfrm>
              <a:off x="560440" y="2732180"/>
              <a:ext cx="5148000" cy="45719"/>
            </a:xfrm>
            <a:prstGeom prst="rect">
              <a:avLst/>
            </a:prstGeom>
          </p:spPr>
        </p:pic>
      </p:grpSp>
      <p:sp>
        <p:nvSpPr>
          <p:cNvPr id="45" name="四角形: 角を丸くする 69">
            <a:extLst>
              <a:ext uri="{FF2B5EF4-FFF2-40B4-BE49-F238E27FC236}">
                <a16:creationId xmlns:a16="http://schemas.microsoft.com/office/drawing/2014/main" id="{E434904C-9974-B436-3391-42F63A03553B}"/>
              </a:ext>
            </a:extLst>
          </p:cNvPr>
          <p:cNvSpPr/>
          <p:nvPr/>
        </p:nvSpPr>
        <p:spPr>
          <a:xfrm rot="10800000">
            <a:off x="428029" y="7222679"/>
            <a:ext cx="6757200" cy="609193"/>
          </a:xfrm>
          <a:prstGeom prst="round2SameRect">
            <a:avLst>
              <a:gd name="adj1" fmla="val 10571"/>
              <a:gd name="adj2" fmla="val 0"/>
            </a:avLst>
          </a:prstGeom>
          <a:solidFill>
            <a:srgbClr val="EC5E8A"/>
          </a:solidFill>
          <a:ln w="15875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2" name="二等辺三角形 51">
            <a:extLst>
              <a:ext uri="{FF2B5EF4-FFF2-40B4-BE49-F238E27FC236}">
                <a16:creationId xmlns:a16="http://schemas.microsoft.com/office/drawing/2014/main" id="{3B9DFC0A-76F8-8266-BD04-10575F581688}"/>
              </a:ext>
            </a:extLst>
          </p:cNvPr>
          <p:cNvSpPr/>
          <p:nvPr/>
        </p:nvSpPr>
        <p:spPr>
          <a:xfrm>
            <a:off x="1154482" y="8014268"/>
            <a:ext cx="274880" cy="213617"/>
          </a:xfrm>
          <a:prstGeom prst="triangle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EC720214-D8C8-1346-7643-72B683C9E95A}"/>
              </a:ext>
            </a:extLst>
          </p:cNvPr>
          <p:cNvSpPr txBox="1"/>
          <p:nvPr/>
        </p:nvSpPr>
        <p:spPr>
          <a:xfrm>
            <a:off x="588950" y="7280853"/>
            <a:ext cx="6421399" cy="500137"/>
          </a:xfrm>
          <a:prstGeom prst="round2SameRect">
            <a:avLst>
              <a:gd name="adj1" fmla="val 0"/>
              <a:gd name="adj2" fmla="val 0"/>
            </a:avLst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>
              <a:lnSpc>
                <a:spcPts val="1300"/>
              </a:lnSpc>
            </a:pPr>
            <a:r>
              <a:rPr kumimoji="1" lang="ja-JP" altLang="en-US" sz="900" b="1" dirty="0" smtClean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「</a:t>
            </a:r>
            <a:r>
              <a:rPr kumimoji="1" lang="ja-JP" altLang="en-US" sz="9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資格取得届」「被扶養者（</a:t>
            </a:r>
            <a:r>
              <a:rPr kumimoji="1" lang="ja-JP" altLang="en-US" sz="900" b="1" dirty="0" smtClean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増）</a:t>
            </a:r>
            <a:r>
              <a:rPr kumimoji="1" lang="ja-JP" altLang="en-US" sz="9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届」は </a:t>
            </a:r>
            <a:r>
              <a:rPr kumimoji="1" lang="en-US" altLang="ja-JP" sz="9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『</a:t>
            </a:r>
            <a:r>
              <a:rPr kumimoji="1" lang="ja-JP" altLang="en-US" sz="9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マイナンバーほか必要な事項</a:t>
            </a:r>
            <a:r>
              <a:rPr kumimoji="1" lang="en-US" altLang="ja-JP" sz="9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』</a:t>
            </a:r>
            <a:r>
              <a:rPr kumimoji="1" lang="ja-JP" altLang="en-US" sz="9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または、</a:t>
            </a:r>
            <a:r>
              <a:rPr kumimoji="1" lang="en-US" altLang="ja-JP" sz="9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『</a:t>
            </a:r>
            <a:r>
              <a:rPr kumimoji="1" lang="ja-JP" altLang="en-US" sz="9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住民票に記載されている５情報（漢字氏名、カナ氏名、生年月日、性別、住所）</a:t>
            </a:r>
            <a:r>
              <a:rPr kumimoji="1" lang="en-US" altLang="ja-JP" sz="9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』 </a:t>
            </a:r>
            <a:r>
              <a:rPr kumimoji="1" lang="ja-JP" altLang="en-US" sz="9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のいずれかが記載されている場合に、受付をさせていただきます（記入漏れがあった場合には返戻させていただく場合があります）。</a:t>
            </a:r>
          </a:p>
        </p:txBody>
      </p:sp>
      <p:grpSp>
        <p:nvGrpSpPr>
          <p:cNvPr id="76" name="グループ化 75">
            <a:extLst>
              <a:ext uri="{FF2B5EF4-FFF2-40B4-BE49-F238E27FC236}">
                <a16:creationId xmlns:a16="http://schemas.microsoft.com/office/drawing/2014/main" id="{32BEC70E-4967-817D-1CC7-28BBE54AEF48}"/>
              </a:ext>
            </a:extLst>
          </p:cNvPr>
          <p:cNvGrpSpPr/>
          <p:nvPr/>
        </p:nvGrpSpPr>
        <p:grpSpPr>
          <a:xfrm>
            <a:off x="428777" y="4682895"/>
            <a:ext cx="1334000" cy="290487"/>
            <a:chOff x="428777" y="4557875"/>
            <a:chExt cx="1334000" cy="290487"/>
          </a:xfrm>
        </p:grpSpPr>
        <p:grpSp>
          <p:nvGrpSpPr>
            <p:cNvPr id="55" name="グループ化 54">
              <a:extLst>
                <a:ext uri="{FF2B5EF4-FFF2-40B4-BE49-F238E27FC236}">
                  <a16:creationId xmlns:a16="http://schemas.microsoft.com/office/drawing/2014/main" id="{52E822C8-EB19-42EB-D7B7-1B47A68BBE0C}"/>
                </a:ext>
              </a:extLst>
            </p:cNvPr>
            <p:cNvGrpSpPr/>
            <p:nvPr/>
          </p:nvGrpSpPr>
          <p:grpSpPr>
            <a:xfrm>
              <a:off x="428777" y="4557875"/>
              <a:ext cx="1334000" cy="290487"/>
              <a:chOff x="-2060898" y="4472041"/>
              <a:chExt cx="1434325" cy="303734"/>
            </a:xfrm>
          </p:grpSpPr>
          <p:sp>
            <p:nvSpPr>
              <p:cNvPr id="57" name="四角形: 上の 2 つの角を丸める 56">
                <a:extLst>
                  <a:ext uri="{FF2B5EF4-FFF2-40B4-BE49-F238E27FC236}">
                    <a16:creationId xmlns:a16="http://schemas.microsoft.com/office/drawing/2014/main" id="{4FBB0236-EE78-5BDF-02FE-FEEAC9E56D83}"/>
                  </a:ext>
                </a:extLst>
              </p:cNvPr>
              <p:cNvSpPr/>
              <p:nvPr/>
            </p:nvSpPr>
            <p:spPr>
              <a:xfrm rot="16200000">
                <a:off x="-1489467" y="3900610"/>
                <a:ext cx="291463" cy="1434325"/>
              </a:xfrm>
              <a:prstGeom prst="round2SameRect">
                <a:avLst>
                  <a:gd name="adj1" fmla="val 0"/>
                  <a:gd name="adj2" fmla="val 50000"/>
                </a:avLst>
              </a:prstGeom>
              <a:solidFill>
                <a:srgbClr val="EC5E8A"/>
              </a:solidFill>
              <a:ln w="15875"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73" name="テキスト ボックス 72">
                <a:extLst>
                  <a:ext uri="{FF2B5EF4-FFF2-40B4-BE49-F238E27FC236}">
                    <a16:creationId xmlns:a16="http://schemas.microsoft.com/office/drawing/2014/main" id="{1A9C7D8D-ED85-976C-E0B5-C70D9FA8F8FD}"/>
                  </a:ext>
                </a:extLst>
              </p:cNvPr>
              <p:cNvSpPr txBox="1"/>
              <p:nvPr/>
            </p:nvSpPr>
            <p:spPr>
              <a:xfrm>
                <a:off x="-1694206" y="4491108"/>
                <a:ext cx="944626" cy="28466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R="0" rtl="0">
                  <a:lnSpc>
                    <a:spcPts val="2600"/>
                  </a:lnSpc>
                </a:pPr>
                <a:r>
                  <a:rPr lang="ja-JP" altLang="en-US" b="1" i="0" u="none" strike="noStrike" baseline="30000" dirty="0">
                    <a:solidFill>
                      <a:schemeClr val="bg1"/>
                    </a:solidFill>
                    <a:latin typeface="BIZ UDPゴシック" panose="020B0400000000000000" pitchFamily="50" charset="-128"/>
                    <a:ea typeface="BIZ UDPゴシック" panose="020B0400000000000000" pitchFamily="50" charset="-128"/>
                  </a:rPr>
                  <a:t>資格取得届</a:t>
                </a:r>
              </a:p>
            </p:txBody>
          </p:sp>
        </p:grpSp>
        <p:pic>
          <p:nvPicPr>
            <p:cNvPr id="35" name="グラフィックス 34">
              <a:extLst>
                <a:ext uri="{FF2B5EF4-FFF2-40B4-BE49-F238E27FC236}">
                  <a16:creationId xmlns:a16="http://schemas.microsoft.com/office/drawing/2014/main" id="{B4F704DF-6E3F-7957-2A72-731F8A69FAD2}"/>
                </a:ext>
              </a:extLst>
            </p:cNvPr>
            <p:cNvPicPr>
              <a:picLocks noChangeAspect="1"/>
            </p:cNvPicPr>
            <p:nvPr/>
          </p:nvPicPr>
          <p:blipFill>
            <a:blip r:embed="rId25">
              <a:extLst>
                <a:ext uri="{96DAC541-7B7A-43D3-8B79-37D633B846F1}">
                  <asvg:svgBlip xmlns:asvg="http://schemas.microsoft.com/office/drawing/2016/SVG/main" xmlns="" r:embed="rId26"/>
                </a:ext>
              </a:extLst>
            </a:blip>
            <a:stretch>
              <a:fillRect/>
            </a:stretch>
          </p:blipFill>
          <p:spPr>
            <a:xfrm>
              <a:off x="577243" y="4617205"/>
              <a:ext cx="157361" cy="157361"/>
            </a:xfrm>
            <a:prstGeom prst="rect">
              <a:avLst/>
            </a:prstGeom>
          </p:spPr>
        </p:pic>
      </p:grpSp>
      <p:grpSp>
        <p:nvGrpSpPr>
          <p:cNvPr id="86" name="グループ化 85">
            <a:extLst>
              <a:ext uri="{FF2B5EF4-FFF2-40B4-BE49-F238E27FC236}">
                <a16:creationId xmlns:a16="http://schemas.microsoft.com/office/drawing/2014/main" id="{12FD2358-8443-56E3-826E-43621243E150}"/>
              </a:ext>
            </a:extLst>
          </p:cNvPr>
          <p:cNvGrpSpPr/>
          <p:nvPr/>
        </p:nvGrpSpPr>
        <p:grpSpPr>
          <a:xfrm>
            <a:off x="588079" y="6015546"/>
            <a:ext cx="992244" cy="269754"/>
            <a:chOff x="588079" y="5844096"/>
            <a:chExt cx="992244" cy="269754"/>
          </a:xfrm>
        </p:grpSpPr>
        <p:sp>
          <p:nvSpPr>
            <p:cNvPr id="79" name="正方形/長方形 78">
              <a:extLst>
                <a:ext uri="{FF2B5EF4-FFF2-40B4-BE49-F238E27FC236}">
                  <a16:creationId xmlns:a16="http://schemas.microsoft.com/office/drawing/2014/main" id="{C7126C32-4DBE-1A71-CD5B-0F8B1737973F}"/>
                </a:ext>
              </a:extLst>
            </p:cNvPr>
            <p:cNvSpPr/>
            <p:nvPr/>
          </p:nvSpPr>
          <p:spPr>
            <a:xfrm rot="16200000">
              <a:off x="962357" y="5486676"/>
              <a:ext cx="243688" cy="992244"/>
            </a:xfrm>
            <a:prstGeom prst="rect">
              <a:avLst/>
            </a:prstGeom>
            <a:solidFill>
              <a:schemeClr val="tx1"/>
            </a:solidFill>
            <a:ln w="15875"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81" name="テキスト ボックス 80">
              <a:extLst>
                <a:ext uri="{FF2B5EF4-FFF2-40B4-BE49-F238E27FC236}">
                  <a16:creationId xmlns:a16="http://schemas.microsoft.com/office/drawing/2014/main" id="{C4D74763-6A6D-CC5F-CFFD-98DA9C6B8A94}"/>
                </a:ext>
              </a:extLst>
            </p:cNvPr>
            <p:cNvSpPr txBox="1"/>
            <p:nvPr/>
          </p:nvSpPr>
          <p:spPr>
            <a:xfrm>
              <a:off x="929121" y="5844096"/>
              <a:ext cx="650580" cy="26975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R="0" rtl="0">
                <a:lnSpc>
                  <a:spcPts val="2600"/>
                </a:lnSpc>
              </a:pPr>
              <a:r>
                <a:rPr lang="ja-JP" altLang="en-US" sz="1600" b="1" i="0" u="none" strike="noStrike" baseline="30000" dirty="0">
                  <a:solidFill>
                    <a:schemeClr val="bg1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電子媒体</a:t>
              </a:r>
            </a:p>
          </p:txBody>
        </p:sp>
        <p:pic>
          <p:nvPicPr>
            <p:cNvPr id="85" name="グラフィックス 84">
              <a:extLst>
                <a:ext uri="{FF2B5EF4-FFF2-40B4-BE49-F238E27FC236}">
                  <a16:creationId xmlns:a16="http://schemas.microsoft.com/office/drawing/2014/main" id="{ECAA86F2-C4FB-3F5F-6701-799C1E1B0629}"/>
                </a:ext>
              </a:extLst>
            </p:cNvPr>
            <p:cNvPicPr>
              <a:picLocks noChangeAspect="1"/>
            </p:cNvPicPr>
            <p:nvPr/>
          </p:nvPicPr>
          <p:blipFill>
            <a:blip r:embed="rId27">
              <a:extLst>
                <a:ext uri="{96DAC541-7B7A-43D3-8B79-37D633B846F1}">
                  <asvg:svgBlip xmlns:asvg="http://schemas.microsoft.com/office/drawing/2016/SVG/main" xmlns="" r:embed="rId28"/>
                </a:ext>
              </a:extLst>
            </a:blip>
            <a:stretch>
              <a:fillRect/>
            </a:stretch>
          </p:blipFill>
          <p:spPr>
            <a:xfrm>
              <a:off x="692907" y="5886263"/>
              <a:ext cx="189875" cy="176833"/>
            </a:xfrm>
            <a:prstGeom prst="rect">
              <a:avLst/>
            </a:prstGeom>
          </p:spPr>
        </p:pic>
      </p:grpSp>
      <p:pic>
        <p:nvPicPr>
          <p:cNvPr id="29" name="図 28"/>
          <p:cNvPicPr>
            <a:picLocks noChangeAspect="1"/>
          </p:cNvPicPr>
          <p:nvPr/>
        </p:nvPicPr>
        <p:blipFill>
          <a:blip r:embed="rId29"/>
          <a:stretch>
            <a:fillRect/>
          </a:stretch>
        </p:blipFill>
        <p:spPr>
          <a:xfrm>
            <a:off x="584564" y="5015804"/>
            <a:ext cx="3398528" cy="937116"/>
          </a:xfrm>
          <a:prstGeom prst="rect">
            <a:avLst/>
          </a:prstGeom>
        </p:spPr>
      </p:pic>
      <p:pic>
        <p:nvPicPr>
          <p:cNvPr id="101" name="図 100"/>
          <p:cNvPicPr>
            <a:picLocks noChangeAspect="1"/>
          </p:cNvPicPr>
          <p:nvPr/>
        </p:nvPicPr>
        <p:blipFill>
          <a:blip r:embed="rId30"/>
          <a:stretch>
            <a:fillRect/>
          </a:stretch>
        </p:blipFill>
        <p:spPr>
          <a:xfrm>
            <a:off x="566304" y="4971531"/>
            <a:ext cx="987638" cy="292633"/>
          </a:xfrm>
          <a:prstGeom prst="rect">
            <a:avLst/>
          </a:prstGeom>
        </p:spPr>
      </p:pic>
      <p:pic>
        <p:nvPicPr>
          <p:cNvPr id="31" name="図 30"/>
          <p:cNvPicPr>
            <a:picLocks noChangeAspect="1"/>
          </p:cNvPicPr>
          <p:nvPr/>
        </p:nvPicPr>
        <p:blipFill>
          <a:blip r:embed="rId31"/>
          <a:stretch>
            <a:fillRect/>
          </a:stretch>
        </p:blipFill>
        <p:spPr>
          <a:xfrm>
            <a:off x="683555" y="5000534"/>
            <a:ext cx="170703" cy="207282"/>
          </a:xfrm>
          <a:prstGeom prst="rect">
            <a:avLst/>
          </a:prstGeom>
        </p:spPr>
      </p:pic>
      <p:sp>
        <p:nvSpPr>
          <p:cNvPr id="39" name="角丸四角形 38"/>
          <p:cNvSpPr/>
          <p:nvPr/>
        </p:nvSpPr>
        <p:spPr>
          <a:xfrm>
            <a:off x="702506" y="5682627"/>
            <a:ext cx="3302433" cy="294624"/>
          </a:xfrm>
          <a:prstGeom prst="round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94979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住所票住所リーフレット">
      <a:majorFont>
        <a:latin typeface="BIZ UDPゴシック"/>
        <a:ea typeface="BIZ UDPゴシック"/>
        <a:cs typeface=""/>
      </a:majorFont>
      <a:minorFont>
        <a:latin typeface="BIZ UDPゴシック"/>
        <a:ea typeface="BIZ UDPゴシック"/>
        <a:cs typeface="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2649</TotalTime>
  <Words>511</Words>
  <Application>Microsoft Office PowerPoint</Application>
  <PresentationFormat>ユーザー設定</PresentationFormat>
  <Paragraphs>26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BIZ UDPゴシック</vt:lpstr>
      <vt:lpstr>游ゴシック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松本 典子</dc:creator>
  <cp:lastModifiedBy>user02</cp:lastModifiedBy>
  <cp:revision>532</cp:revision>
  <cp:lastPrinted>2023-05-31T02:44:35Z</cp:lastPrinted>
  <dcterms:created xsi:type="dcterms:W3CDTF">2023-05-31T02:10:41Z</dcterms:created>
  <dcterms:modified xsi:type="dcterms:W3CDTF">2023-12-08T01:45:23Z</dcterms:modified>
</cp:coreProperties>
</file>